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322" r:id="rId3"/>
    <p:sldId id="352" r:id="rId4"/>
    <p:sldId id="350" r:id="rId5"/>
    <p:sldId id="346" r:id="rId6"/>
    <p:sldId id="354" r:id="rId7"/>
    <p:sldId id="357" r:id="rId8"/>
    <p:sldId id="351" r:id="rId9"/>
    <p:sldId id="355" r:id="rId10"/>
    <p:sldId id="356" r:id="rId11"/>
    <p:sldId id="349" r:id="rId12"/>
    <p:sldId id="275" r:id="rId13"/>
    <p:sldId id="276" r:id="rId1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92F8"/>
    <a:srgbClr val="F6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Destaqu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Destaqu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6"/>
    <p:restoredTop sz="95796"/>
  </p:normalViewPr>
  <p:slideViewPr>
    <p:cSldViewPr snapToGrid="0" snapToObjects="1">
      <p:cViewPr varScale="1">
        <p:scale>
          <a:sx n="64" d="100"/>
          <a:sy n="64" d="100"/>
        </p:scale>
        <p:origin x="119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15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E989F-4975-0A49-97A5-3A37194E9B0D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F3A82-6F3A-3D4C-99DB-91D3B6B08BD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23375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3081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920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A5CDC3-4489-1C4C-A516-2428C6288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B9BE37-4BFA-4D43-B322-4769EAFEF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CC47575-7FB5-1147-8481-18D0CE855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FA56C99-4FF0-DB48-A6E1-48304D270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B7A8308-ABE0-444C-9E8E-4DBA538E8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993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D61C5-1B02-6946-9606-C4969D99B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BAC80E3C-10B8-9749-95BF-051484EE7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3C4C5BC-67D4-4E4F-9F05-EAFDC484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FA6A9BA-19B1-F143-B341-4CD18ADC3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536D6B8-8FBF-DD40-93C1-914326AC2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459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432BC2-074E-F643-ADF5-2FDB83DDD4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554DAE6E-DF96-0C44-AF9B-CB4BC12784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C41A4CE-DC85-ED45-BA88-8E45580D2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2C98BC5-CC62-1A45-88E2-7009C0CAC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9E8A6FA-57E9-F94A-A824-7A70ACA4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60292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0416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352213" y="0"/>
            <a:ext cx="839787" cy="692152"/>
          </a:xfrm>
          <a:prstGeom prst="rect">
            <a:avLst/>
          </a:prstGeom>
          <a:solidFill>
            <a:srgbClr val="1F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35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4905" y="181994"/>
            <a:ext cx="914400" cy="365125"/>
          </a:xfrm>
          <a:prstGeom prst="rect">
            <a:avLst/>
          </a:prstGeom>
        </p:spPr>
        <p:txBody>
          <a:bodyPr/>
          <a:lstStyle>
            <a:lvl1pPr algn="ctr">
              <a:defRPr sz="1350" b="0">
                <a:solidFill>
                  <a:schemeClr val="bg1"/>
                </a:solidFill>
                <a:latin typeface="+mj-lt"/>
              </a:defRPr>
            </a:lvl1pPr>
          </a:lstStyle>
          <a:p>
            <a:fld id="{E3813BF9-5145-4417-B95D-FA8627973885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7E5359B9-4D6E-4A18-B4A4-D185611EA4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90" y="6391778"/>
            <a:ext cx="1158586" cy="24029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3B9EE48-2230-46D5-896E-FBF7CDFF4F69}"/>
              </a:ext>
            </a:extLst>
          </p:cNvPr>
          <p:cNvSpPr txBox="1"/>
          <p:nvPr userDrawn="1"/>
        </p:nvSpPr>
        <p:spPr>
          <a:xfrm>
            <a:off x="742807" y="193528"/>
            <a:ext cx="3062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PROPOSTA WEBSITE</a:t>
            </a:r>
          </a:p>
        </p:txBody>
      </p:sp>
    </p:spTree>
    <p:extLst>
      <p:ext uri="{BB962C8B-B14F-4D97-AF65-F5344CB8AC3E}">
        <p14:creationId xmlns:p14="http://schemas.microsoft.com/office/powerpoint/2010/main" val="140024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57593C63-CF67-4BE1-A1E3-DEFF2C2837E9}"/>
              </a:ext>
            </a:extLst>
          </p:cNvPr>
          <p:cNvSpPr/>
          <p:nvPr userDrawn="1"/>
        </p:nvSpPr>
        <p:spPr>
          <a:xfrm>
            <a:off x="11352213" y="0"/>
            <a:ext cx="839787" cy="692152"/>
          </a:xfrm>
          <a:prstGeom prst="rect">
            <a:avLst/>
          </a:prstGeom>
          <a:solidFill>
            <a:srgbClr val="1F7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35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BF5AB42-ABBE-4EA6-BF02-A0CCD8D37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81994"/>
            <a:ext cx="914400" cy="365125"/>
          </a:xfrm>
          <a:prstGeom prst="rect">
            <a:avLst/>
          </a:prstGeom>
        </p:spPr>
        <p:txBody>
          <a:bodyPr/>
          <a:lstStyle>
            <a:lvl1pPr algn="ctr">
              <a:defRPr sz="1350" b="0">
                <a:solidFill>
                  <a:schemeClr val="bg1"/>
                </a:solidFill>
                <a:latin typeface="+mj-lt"/>
              </a:defRPr>
            </a:lvl1pPr>
          </a:lstStyle>
          <a:p>
            <a:fld id="{E3813BF9-5145-4417-B95D-FA8627973885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228038F-4229-462A-8E78-E010607B60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90" y="6391778"/>
            <a:ext cx="1158586" cy="24029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509B527-DBE6-46EB-9276-E4E39ECB8837}"/>
              </a:ext>
            </a:extLst>
          </p:cNvPr>
          <p:cNvSpPr txBox="1"/>
          <p:nvPr userDrawn="1"/>
        </p:nvSpPr>
        <p:spPr>
          <a:xfrm>
            <a:off x="742807" y="193528"/>
            <a:ext cx="3062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spc="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PROPOSTA WEBSITE</a:t>
            </a:r>
          </a:p>
        </p:txBody>
      </p:sp>
    </p:spTree>
    <p:extLst>
      <p:ext uri="{BB962C8B-B14F-4D97-AF65-F5344CB8AC3E}">
        <p14:creationId xmlns:p14="http://schemas.microsoft.com/office/powerpoint/2010/main" val="4015736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89DC9-FD57-884E-B043-CEF0D795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9C1E316-0B18-B941-B14B-3DD55A439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251D6BE-159A-0B44-A8BC-1C087049F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32A3FBA-7ACD-BA46-B9E8-B8F09C43C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F10F84A-BC43-3043-8FB5-016CB00B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0478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F75D04-0C86-E542-9325-BA347ADEF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954D6AC7-1242-3B4D-A701-80072D431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437EDDF-CCF6-E04F-832B-6E8A3E5D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DE4B440-F175-104C-B335-6E9EB41E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43A9A45-64BF-0E48-85E3-456618F6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205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0ACA1-E5BE-7143-A6C1-3376B5D21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E8C0187-B3DB-A847-AC75-67A558114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E550B7E-AD16-764C-83EA-0E712D4DE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D96D1B6-630E-1A40-9CA0-7D2C888F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85C209F-9681-B643-A69D-30D9DA8F7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E0E6587-C23C-854C-A9CF-6B17BA8F4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8648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737F6-BA0A-AF45-83C6-54925FDE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69D6EFB-022A-3D42-9AD6-438A2938D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4508DD4E-59F3-554F-BA33-E774F6D81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B86C48E4-0510-1544-83C6-71B9A77831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C2A2BC7C-AB01-D647-849C-728027668E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E25EC772-D8B5-4949-BE46-94811D2C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5201C298-B7E7-FF46-B564-88F88D49E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149C0C9F-966B-8D44-8963-82920D0B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551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4CA9E0-E0AF-D647-93EC-5FE5437C9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85194AA1-857A-3842-AFEE-309DC65F1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CA34F1C1-1C05-9849-987C-8FB28912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592586-D27D-E944-8EBB-E0978E3C3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47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CAA4717-6A7E-AB4E-807A-F80A9987B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3665476-52C2-814D-9D7A-36EF1A1AA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5B88EB27-7C66-4E4C-BFC0-B510AB617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5500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77D307-A881-704F-ACD5-2690BB85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F40E705-2F41-6A4C-9C30-805B19F0A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8C19103-23FC-8644-9E3B-9A9EA6D3B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F5B7A24E-0FE4-894B-B17D-F5632A11D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C3396D9A-6C13-A449-869D-97A9E249C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9D9BF4B-4799-1F45-A26B-EDA46356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276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0A268-B568-D949-A275-E0C9C940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9C32D9B4-885F-8742-83B9-BA285C8EDD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3892CA8D-C1B2-F94E-8449-51FCD6125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450DF39-461A-5547-8625-85E10A8D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38C892B-8D39-D040-BE97-A7AE1EA3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B67C301-8629-9F49-BC22-F3D56AF9B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25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99E5924-9399-E64C-90AD-24ECB73E9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6108401-8B98-3A4D-9A94-2DE327566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PT"/>
              <a:t>Editar os estilos de texto do Modelo Global
Segundo nível
Terceiro nível
Quarto nível
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C11D633-DB38-5B41-9EB6-6B1515BA4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8F169-4657-D140-A7B7-5CCB785D6C12}" type="datetimeFigureOut">
              <a:rPr lang="pt-PT" smtClean="0"/>
              <a:t>18/03/2024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6FE9263-C868-184B-8E4E-086257038A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C0441B1-3B88-9346-91AE-C0A2458FC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370AA-A397-0341-B48E-CDEF3B486D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747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http://www.linkandgrow.pt/blog-inbound-marketing/" TargetMode="External"/><Relationship Id="rId4" Type="http://schemas.openxmlformats.org/officeDocument/2006/relationships/hyperlink" Target="http://www.linkandgrow.p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AB0B7CD-A41E-4BF5-9485-978C50CF95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7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PT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F1A7329-FCE1-4C18-BBF8-F44B96E3D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250" y="2932113"/>
            <a:ext cx="5143500" cy="10668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C9D40459-7460-43D8-A48D-C7A93FE1E16F}"/>
              </a:ext>
            </a:extLst>
          </p:cNvPr>
          <p:cNvSpPr/>
          <p:nvPr/>
        </p:nvSpPr>
        <p:spPr>
          <a:xfrm>
            <a:off x="8572500" y="2932113"/>
            <a:ext cx="5886450" cy="5886450"/>
          </a:xfrm>
          <a:prstGeom prst="ellipse">
            <a:avLst/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727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D1DD85D-F612-6A49-A3D5-92B1E5B8D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720286"/>
              </p:ext>
            </p:extLst>
          </p:nvPr>
        </p:nvGraphicFramePr>
        <p:xfrm>
          <a:off x="1015205" y="1842351"/>
          <a:ext cx="9317576" cy="16814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317576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ONGOING – VENDAS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b="1" dirty="0"/>
                        <a:t>Gestão de Leads e Vendas :</a:t>
                      </a:r>
                    </a:p>
                    <a:p>
                      <a:r>
                        <a:rPr lang="pt-PT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Qualificação de leads e oportunidades</a:t>
                      </a:r>
                    </a:p>
                    <a:p>
                      <a:r>
                        <a:rPr lang="pt-PT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Alinhamento entre marketing e vendas</a:t>
                      </a:r>
                    </a:p>
                    <a:p>
                      <a:r>
                        <a:rPr lang="pt-PT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Definir o funil de vendas e gestão dos leads</a:t>
                      </a:r>
                    </a:p>
                    <a:p>
                      <a:r>
                        <a:rPr lang="pt-PT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Acompanhamento das conversões em vendas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</a:tbl>
          </a:graphicData>
        </a:graphic>
      </p:graphicFrame>
      <p:sp>
        <p:nvSpPr>
          <p:cNvPr id="11" name="Shape 110">
            <a:extLst>
              <a:ext uri="{FF2B5EF4-FFF2-40B4-BE49-F238E27FC236}">
                <a16:creationId xmlns:a16="http://schemas.microsoft.com/office/drawing/2014/main" id="{51640AB8-7F6D-E74D-A591-B08917D839EB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12000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6840B36-ED57-6E4F-9377-054356D27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170639"/>
              </p:ext>
            </p:extLst>
          </p:nvPr>
        </p:nvGraphicFramePr>
        <p:xfrm>
          <a:off x="1300660" y="3830175"/>
          <a:ext cx="9186947" cy="14325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186947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PT" dirty="0"/>
                        <a:t>ONGOING – ANÁLISES E MÉTRICAS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b="1" dirty="0" err="1"/>
                        <a:t>Análise</a:t>
                      </a:r>
                      <a:r>
                        <a:rPr lang="pt-PT" sz="1600" b="1" dirty="0"/>
                        <a:t>, </a:t>
                      </a:r>
                      <a:r>
                        <a:rPr lang="pt-PT" sz="1600" b="1" dirty="0" err="1"/>
                        <a:t>otimização</a:t>
                      </a:r>
                      <a:r>
                        <a:rPr lang="pt-PT" sz="1600" b="1" dirty="0"/>
                        <a:t> e </a:t>
                      </a:r>
                      <a:r>
                        <a:rPr lang="pt-PT" sz="1600" b="1" dirty="0" err="1"/>
                        <a:t>report</a:t>
                      </a:r>
                      <a:r>
                        <a:rPr lang="pt-PT" sz="1600" b="1" dirty="0"/>
                        <a:t> de </a:t>
                      </a:r>
                      <a:r>
                        <a:rPr lang="pt-PT" sz="1600" b="1" dirty="0" err="1"/>
                        <a:t>métricas</a:t>
                      </a:r>
                      <a:r>
                        <a:rPr lang="pt-PT" sz="1600" b="1" dirty="0"/>
                        <a:t>:</a:t>
                      </a:r>
                    </a:p>
                    <a:p>
                      <a:pPr lvl="0"/>
                      <a:r>
                        <a:rPr lang="pt-PT" sz="1600" dirty="0"/>
                        <a:t>-     </a:t>
                      </a: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Construção de </a:t>
                      </a:r>
                      <a:r>
                        <a:rPr lang="pt-PT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</a:t>
                      </a: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tipo em Data </a:t>
                      </a:r>
                      <a:r>
                        <a:rPr lang="pt-PT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Studio</a:t>
                      </a: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 principais indicadores</a:t>
                      </a:r>
                      <a:endParaRPr lang="pt-PT" sz="1400" dirty="0">
                        <a:effectLst/>
                      </a:endParaRPr>
                    </a:p>
                    <a:p>
                      <a:pPr lvl="0"/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  Elaboração de </a:t>
                      </a:r>
                      <a:r>
                        <a:rPr lang="pt-PT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</a:t>
                      </a: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referente aos primeiros meses de divulgação </a:t>
                      </a:r>
                      <a:endParaRPr lang="pt-PT" sz="1400" dirty="0">
                        <a:effectLst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PT" sz="1600" dirty="0"/>
                        <a:t>Plano de Ações Mensal em função dos resultados reais e conclusões finais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D22B49D-3A54-D341-B0CE-962417A111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57901"/>
              </p:ext>
            </p:extLst>
          </p:nvPr>
        </p:nvGraphicFramePr>
        <p:xfrm>
          <a:off x="1300661" y="1979540"/>
          <a:ext cx="9186947" cy="10058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186947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PT" dirty="0"/>
                        <a:t>ONGOING – WEBSITE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t-PT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 Sugestão de otimizações ao website e blog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t-PT" sz="1800" dirty="0"/>
                        <a:t>Sugestões de otimização SEO </a:t>
                      </a:r>
                      <a:r>
                        <a:rPr lang="pt-PT" sz="1800" dirty="0" err="1"/>
                        <a:t>on</a:t>
                      </a:r>
                      <a:r>
                        <a:rPr lang="pt-PT" sz="1800" dirty="0"/>
                        <a:t> </a:t>
                      </a:r>
                      <a:r>
                        <a:rPr lang="pt-PT" sz="1800" dirty="0" err="1"/>
                        <a:t>page</a:t>
                      </a:r>
                      <a:endParaRPr lang="pt-PT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</a:tbl>
          </a:graphicData>
        </a:graphic>
      </p:graphicFrame>
      <p:sp>
        <p:nvSpPr>
          <p:cNvPr id="11" name="Shape 110">
            <a:extLst>
              <a:ext uri="{FF2B5EF4-FFF2-40B4-BE49-F238E27FC236}">
                <a16:creationId xmlns:a16="http://schemas.microsoft.com/office/drawing/2014/main" id="{BFA35FAB-D38F-2542-92EE-EA54D58521E7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167397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7019B83-8AC9-4B8A-B5F1-27658E2FF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E47887-1BEA-42CB-B93C-60589CE81C6D}"/>
              </a:ext>
            </a:extLst>
          </p:cNvPr>
          <p:cNvSpPr txBox="1"/>
          <p:nvPr/>
        </p:nvSpPr>
        <p:spPr>
          <a:xfrm>
            <a:off x="1199058" y="1913459"/>
            <a:ext cx="9697541" cy="3681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5555"/>
              </a:lnSpc>
              <a:buClr>
                <a:schemeClr val="lt1"/>
              </a:buClr>
              <a:buSzPts val="1800"/>
            </a:pPr>
            <a:r>
              <a:rPr lang="pt-PT" sz="1600" dirty="0">
                <a:ea typeface="Roboto"/>
                <a:cs typeface="Roboto"/>
                <a:sym typeface="Roboto"/>
              </a:rPr>
              <a:t>Empresas que querem alcançar mais resultados com o Inbound Marketing, aumentar as vendas e otimizar a sua presença no mercado de marketing digital podem contar com o apoio da Link&amp;Grow para levar o seu negócio para um outro nível. </a:t>
            </a:r>
            <a:endParaRPr lang="pt-PT" sz="1600" dirty="0"/>
          </a:p>
          <a:p>
            <a:pPr lvl="0"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600" dirty="0">
                <a:ea typeface="Roboto"/>
                <a:cs typeface="Roboto"/>
                <a:sym typeface="Roboto"/>
              </a:rPr>
              <a:t>Aumente a sua receita: Amplie os seus serviços e gira receita recorrente. Nós auxiliamos os nossos clientes a estruturar serviços de </a:t>
            </a:r>
            <a:r>
              <a:rPr lang="pt-PT" sz="1600" dirty="0" err="1">
                <a:ea typeface="Roboto"/>
                <a:cs typeface="Roboto"/>
                <a:sym typeface="Roboto"/>
              </a:rPr>
              <a:t>Inbound</a:t>
            </a:r>
            <a:r>
              <a:rPr lang="pt-PT" sz="1600" dirty="0">
                <a:ea typeface="Roboto"/>
                <a:cs typeface="Roboto"/>
                <a:sym typeface="Roboto"/>
              </a:rPr>
              <a:t> Marketing de forma a potenciar resultados, atraindo e retendo mais e melhores clientes. </a:t>
            </a:r>
            <a:endParaRPr lang="pt-PT" sz="1600" dirty="0"/>
          </a:p>
          <a:p>
            <a:pPr lvl="0"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600" dirty="0">
                <a:ea typeface="Roboto"/>
                <a:cs typeface="Roboto"/>
                <a:sym typeface="Roboto"/>
              </a:rPr>
              <a:t>Destaque-se no mercado: Melhore o seu posicionamento no marketing digital e tenha todos os dados ao seu alcance para monitorizar o seu sucesso. </a:t>
            </a:r>
            <a:endParaRPr lang="pt-PT" sz="1600" dirty="0"/>
          </a:p>
          <a:p>
            <a:pPr lvl="0"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600" dirty="0" err="1">
                <a:ea typeface="Roboto"/>
                <a:cs typeface="Roboto"/>
                <a:sym typeface="Roboto"/>
              </a:rPr>
              <a:t>The</a:t>
            </a:r>
            <a:r>
              <a:rPr lang="pt-PT" sz="1600" dirty="0">
                <a:ea typeface="Roboto"/>
                <a:cs typeface="Roboto"/>
                <a:sym typeface="Roboto"/>
              </a:rPr>
              <a:t> </a:t>
            </a:r>
            <a:r>
              <a:rPr lang="pt-PT" sz="1600" dirty="0" err="1">
                <a:ea typeface="Roboto"/>
                <a:cs typeface="Roboto"/>
                <a:sym typeface="Roboto"/>
              </a:rPr>
              <a:t>Growth</a:t>
            </a:r>
            <a:r>
              <a:rPr lang="pt-PT" sz="1600" dirty="0">
                <a:ea typeface="Roboto"/>
                <a:cs typeface="Roboto"/>
                <a:sym typeface="Roboto"/>
              </a:rPr>
              <a:t> </a:t>
            </a:r>
            <a:r>
              <a:rPr lang="pt-PT" sz="1600" dirty="0" err="1">
                <a:ea typeface="Roboto"/>
                <a:cs typeface="Roboto"/>
                <a:sym typeface="Roboto"/>
              </a:rPr>
              <a:t>Process</a:t>
            </a:r>
            <a:r>
              <a:rPr lang="pt-PT" sz="1600" dirty="0">
                <a:ea typeface="Roboto"/>
                <a:cs typeface="Roboto"/>
                <a:sym typeface="Roboto"/>
              </a:rPr>
              <a:t> da Link&amp;Grow é o processo ideal para alcançar resultados: leads e vendas! </a:t>
            </a:r>
            <a:endParaRPr lang="pt-PT" sz="1600" dirty="0"/>
          </a:p>
          <a:p>
            <a:pPr lvl="0"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600" b="1" dirty="0">
                <a:solidFill>
                  <a:srgbClr val="1F7BFF"/>
                </a:solidFill>
                <a:ea typeface="Roboto"/>
                <a:cs typeface="Roboto"/>
                <a:sym typeface="Roboto"/>
              </a:rPr>
              <a:t>Conheça a Link&amp;Grow. </a:t>
            </a:r>
            <a:endParaRPr lang="pt-PT" sz="1600" dirty="0">
              <a:solidFill>
                <a:srgbClr val="1F7BFF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189EC4-089D-4B1E-BB13-4D39C44CF204}"/>
              </a:ext>
            </a:extLst>
          </p:cNvPr>
          <p:cNvSpPr/>
          <p:nvPr/>
        </p:nvSpPr>
        <p:spPr>
          <a:xfrm>
            <a:off x="9248775" y="706447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Shape 110">
            <a:extLst>
              <a:ext uri="{FF2B5EF4-FFF2-40B4-BE49-F238E27FC236}">
                <a16:creationId xmlns:a16="http://schemas.microsoft.com/office/drawing/2014/main" id="{C73EEE39-11A4-AF4A-8749-EF8A657E3441}"/>
              </a:ext>
            </a:extLst>
          </p:cNvPr>
          <p:cNvSpPr txBox="1"/>
          <p:nvPr/>
        </p:nvSpPr>
        <p:spPr>
          <a:xfrm>
            <a:off x="1374550" y="1050719"/>
            <a:ext cx="939531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u="sng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LINK</a:t>
            </a: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 </a:t>
            </a:r>
            <a:r>
              <a:rPr lang="pt-PT" sz="3200" dirty="0" err="1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and</a:t>
            </a: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 GROW </a:t>
            </a:r>
            <a:r>
              <a:rPr lang="pt-PT" sz="3200" dirty="0" err="1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with</a:t>
            </a: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 OUR TEAM!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1764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14CB2CE8-D33F-4B2F-9881-9E11FA7A3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EC6FF88-900D-47D7-837B-71EE84389C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7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PT" dirty="0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D45AF4B0-DE4B-4229-9845-0702B3C33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6605" y="2128573"/>
            <a:ext cx="3018790" cy="62611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971DEB0-3129-4F1B-A63B-A5A96FE5CA3B}"/>
              </a:ext>
            </a:extLst>
          </p:cNvPr>
          <p:cNvSpPr/>
          <p:nvPr/>
        </p:nvSpPr>
        <p:spPr>
          <a:xfrm>
            <a:off x="-1922780" y="-2330767"/>
            <a:ext cx="5886450" cy="5886450"/>
          </a:xfrm>
          <a:prstGeom prst="ellipse">
            <a:avLst/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Shape 345">
            <a:extLst>
              <a:ext uri="{FF2B5EF4-FFF2-40B4-BE49-F238E27FC236}">
                <a16:creationId xmlns:a16="http://schemas.microsoft.com/office/drawing/2014/main" id="{2EC360AE-EB2F-45B5-AAC6-2FD93B548740}"/>
              </a:ext>
            </a:extLst>
          </p:cNvPr>
          <p:cNvSpPr txBox="1"/>
          <p:nvPr/>
        </p:nvSpPr>
        <p:spPr>
          <a:xfrm>
            <a:off x="2858270" y="3161457"/>
            <a:ext cx="713068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e. joao.oliveira@linkandgrow.pt | t. +351 937 366 484 | w. </a:t>
            </a:r>
            <a:r>
              <a:rPr lang="pt-PT" sz="1400" u="sng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www.linkandgrow.pt</a:t>
            </a:r>
            <a:endParaRPr lang="pt-PT" sz="1400" u="sng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Shape 344">
            <a:extLst>
              <a:ext uri="{FF2B5EF4-FFF2-40B4-BE49-F238E27FC236}">
                <a16:creationId xmlns:a16="http://schemas.microsoft.com/office/drawing/2014/main" id="{60BD9403-3C36-401B-A93F-8BB1A88FEE3F}"/>
              </a:ext>
            </a:extLst>
          </p:cNvPr>
          <p:cNvSpPr txBox="1"/>
          <p:nvPr/>
        </p:nvSpPr>
        <p:spPr>
          <a:xfrm>
            <a:off x="3280904" y="3633466"/>
            <a:ext cx="56301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visite o nosso blog </a:t>
            </a:r>
            <a:r>
              <a:rPr lang="pt-PT" sz="1400" u="sng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/blog-inbound-marketing/</a:t>
            </a:r>
            <a:endParaRPr lang="pt-PT" sz="1400" u="sng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 dirty="0">
              <a:solidFill>
                <a:schemeClr val="bg1"/>
              </a:solidFill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dirty="0">
                <a:solidFill>
                  <a:schemeClr val="bg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dirty="0">
              <a:solidFill>
                <a:schemeClr val="bg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F6976409-1C08-47A0-87DD-2970A98B3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2410" y="5267649"/>
            <a:ext cx="1127180" cy="40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Shape 164"/>
          <p:cNvPicPr preferRelativeResize="0"/>
          <p:nvPr/>
        </p:nvPicPr>
        <p:blipFill/>
        <p:spPr>
          <a:xfrm>
            <a:off x="1588" y="1588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3C441FF-2F85-F643-A2AC-C564E94A0D92}"/>
              </a:ext>
            </a:extLst>
          </p:cNvPr>
          <p:cNvSpPr txBox="1"/>
          <p:nvPr/>
        </p:nvSpPr>
        <p:spPr>
          <a:xfrm>
            <a:off x="2743199" y="2782669"/>
            <a:ext cx="693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dirty="0"/>
              <a:t>LOGÓTIPO CLIENTE</a:t>
            </a:r>
          </a:p>
        </p:txBody>
      </p:sp>
    </p:spTree>
    <p:extLst>
      <p:ext uri="{BB962C8B-B14F-4D97-AF65-F5344CB8AC3E}">
        <p14:creationId xmlns:p14="http://schemas.microsoft.com/office/powerpoint/2010/main" val="1791476362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Shape 164"/>
          <p:cNvPicPr preferRelativeResize="0"/>
          <p:nvPr/>
        </p:nvPicPr>
        <p:blipFill/>
        <p:spPr>
          <a:xfrm>
            <a:off x="1588" y="1588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66" name="Shape 166"/>
          <p:cNvSpPr txBox="1"/>
          <p:nvPr/>
        </p:nvSpPr>
        <p:spPr>
          <a:xfrm>
            <a:off x="1117600" y="1391483"/>
            <a:ext cx="76209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4E92F8"/>
                </a:solidFill>
                <a:latin typeface="Roboto"/>
                <a:ea typeface="Roboto"/>
                <a:cs typeface="Roboto"/>
                <a:sym typeface="Roboto"/>
              </a:rPr>
              <a:t>PLANEAMENTO CLIENTE: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FA65E63-8D27-9244-A05C-3180D63910D5}"/>
              </a:ext>
            </a:extLst>
          </p:cNvPr>
          <p:cNvSpPr/>
          <p:nvPr/>
        </p:nvSpPr>
        <p:spPr>
          <a:xfrm>
            <a:off x="1117600" y="2376368"/>
            <a:ext cx="9804400" cy="260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47777"/>
              </a:lnSpc>
              <a:buClr>
                <a:schemeClr val="dk1"/>
              </a:buClr>
              <a:buSzPts val="1800"/>
            </a:pPr>
            <a:r>
              <a:rPr lang="pt-PT" sz="1600" dirty="0">
                <a:latin typeface="Roboto"/>
                <a:ea typeface="Roboto"/>
                <a:sym typeface="Roboto"/>
              </a:rPr>
              <a:t>Apresentamos o planeamento para os meses de N, N+1 e N+2, onde a tónica irá incidir na comunicação das diferentes rúbricas e sua promoção, para criarmos audiências e conversões. Daremos inicio às parametrizações das contas de anúncios e sua otimização. Será igualmente importante a parametrização da conta de GA4 e Google </a:t>
            </a:r>
            <a:r>
              <a:rPr lang="pt-PT" sz="1600" dirty="0" err="1">
                <a:latin typeface="Roboto"/>
                <a:ea typeface="Roboto"/>
                <a:sym typeface="Roboto"/>
              </a:rPr>
              <a:t>Ads</a:t>
            </a:r>
            <a:r>
              <a:rPr lang="pt-PT" sz="1600" dirty="0">
                <a:latin typeface="Roboto"/>
                <a:ea typeface="Roboto"/>
                <a:sym typeface="Roboto"/>
              </a:rPr>
              <a:t> para uniformizar todas as conversões e sua medição.</a:t>
            </a:r>
            <a:endParaRPr lang="pt-PT" sz="1600" dirty="0">
              <a:latin typeface="Roboto"/>
              <a:ea typeface="Roboto"/>
              <a:cs typeface="Roboto"/>
              <a:sym typeface="Roboto"/>
            </a:endParaRPr>
          </a:p>
          <a:p>
            <a:pPr lvl="0">
              <a:lnSpc>
                <a:spcPct val="147777"/>
              </a:lnSpc>
              <a:buClr>
                <a:schemeClr val="dk1"/>
              </a:buClr>
              <a:buSzPts val="1800"/>
            </a:pPr>
            <a:endParaRPr lang="pt-PT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>
              <a:lnSpc>
                <a:spcPct val="147777"/>
              </a:lnSpc>
              <a:buClr>
                <a:schemeClr val="dk1"/>
              </a:buClr>
              <a:buSzPts val="1800"/>
            </a:pPr>
            <a:r>
              <a:rPr lang="pt-PT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Iniciaremos a estratégia de email com a análise e segmentação da base de dados atual, para futuro envios de email.</a:t>
            </a:r>
          </a:p>
        </p:txBody>
      </p:sp>
    </p:spTree>
    <p:extLst>
      <p:ext uri="{BB962C8B-B14F-4D97-AF65-F5344CB8AC3E}">
        <p14:creationId xmlns:p14="http://schemas.microsoft.com/office/powerpoint/2010/main" val="135953818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10">
            <a:extLst>
              <a:ext uri="{FF2B5EF4-FFF2-40B4-BE49-F238E27FC236}">
                <a16:creationId xmlns:a16="http://schemas.microsoft.com/office/drawing/2014/main" id="{07AF4670-E04A-4562-A80E-75C51AB9A798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D77F5C9-1C0D-BD45-B538-EB6ECF20C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292047"/>
              </p:ext>
            </p:extLst>
          </p:nvPr>
        </p:nvGraphicFramePr>
        <p:xfrm>
          <a:off x="946150" y="2091558"/>
          <a:ext cx="10299700" cy="260032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739381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  <a:gridCol w="6560319">
                  <a:extLst>
                    <a:ext uri="{9D8B030D-6E8A-4147-A177-3AD203B41FA5}">
                      <a16:colId xmlns:a16="http://schemas.microsoft.com/office/drawing/2014/main" val="3485948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Rubricas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Objetivo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INSIDE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Divulgação da Marca, valores, equipa que constitui a empresa, humanização da marca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Testemunhos Clientes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Testemunhos escritos ou em </a:t>
                      </a:r>
                      <a:r>
                        <a:rPr lang="pt-PT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</a:t>
                      </a:r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relativos aos serviços realizados e resultado conseguido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0746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PRODUTO e MARCAS PARCEIRAS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Divulgação dos diferentes produtos associando sempre o problema e a solução. Divulgação das mais valias e elementos diferenciadores face á concorrencia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987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DADOS E RESULTADOS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Apresentar dados e resultados possiveis dos equipamentos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074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Sucesso Clientes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Apresentação de casos de sucesso de antes e depois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6564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P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Dicas de Manutenção EQUIPAMENTOS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Fomentar problemas e duvidas e dicas para sua resolução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0229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75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9" name="Shape 110">
            <a:extLst>
              <a:ext uri="{FF2B5EF4-FFF2-40B4-BE49-F238E27FC236}">
                <a16:creationId xmlns:a16="http://schemas.microsoft.com/office/drawing/2014/main" id="{1D2847D1-D24A-BA4A-B940-E30E094565EF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OUTUBRO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B1BBE87-92F6-474A-8DA4-7DFC961FFCC5}"/>
              </a:ext>
            </a:extLst>
          </p:cNvPr>
          <p:cNvGrpSpPr/>
          <p:nvPr/>
        </p:nvGrpSpPr>
        <p:grpSpPr>
          <a:xfrm>
            <a:off x="0" y="1747565"/>
            <a:ext cx="12192000" cy="1851005"/>
            <a:chOff x="0" y="1747565"/>
            <a:chExt cx="12192000" cy="1851005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04196BEF-7641-544D-857A-9C22F8A01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747565"/>
              <a:ext cx="12192000" cy="642334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AB0D1298-029E-5949-AB83-DD1115F0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474485"/>
              <a:ext cx="12192000" cy="1124085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AC83CE4-6D4C-294B-8398-A8FF21739ED2}"/>
              </a:ext>
            </a:extLst>
          </p:cNvPr>
          <p:cNvSpPr txBox="1"/>
          <p:nvPr/>
        </p:nvSpPr>
        <p:spPr>
          <a:xfrm>
            <a:off x="586503" y="4038614"/>
            <a:ext cx="7075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NOTA: budget mensal para Meta </a:t>
            </a:r>
            <a:r>
              <a:rPr lang="pt-PT" dirty="0" err="1"/>
              <a:t>Ads</a:t>
            </a:r>
            <a:r>
              <a:rPr lang="pt-PT" dirty="0"/>
              <a:t> e Google </a:t>
            </a:r>
            <a:r>
              <a:rPr lang="pt-PT" dirty="0" err="1"/>
              <a:t>Ads</a:t>
            </a:r>
            <a:r>
              <a:rPr lang="pt-PT" dirty="0"/>
              <a:t>: 1000€</a:t>
            </a:r>
          </a:p>
          <a:p>
            <a:r>
              <a:rPr lang="pt-PT" dirty="0"/>
              <a:t>MERCADOS: Portugal e Polónia</a:t>
            </a:r>
          </a:p>
        </p:txBody>
      </p:sp>
    </p:spTree>
    <p:extLst>
      <p:ext uri="{BB962C8B-B14F-4D97-AF65-F5344CB8AC3E}">
        <p14:creationId xmlns:p14="http://schemas.microsoft.com/office/powerpoint/2010/main" val="196489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9" name="Shape 110">
            <a:extLst>
              <a:ext uri="{FF2B5EF4-FFF2-40B4-BE49-F238E27FC236}">
                <a16:creationId xmlns:a16="http://schemas.microsoft.com/office/drawing/2014/main" id="{1D2847D1-D24A-BA4A-B940-E30E094565EF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NOVEMBRO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14D3E4-0019-B246-B724-4605B5C00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811"/>
            <a:ext cx="12192000" cy="481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7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9" name="Shape 110">
            <a:extLst>
              <a:ext uri="{FF2B5EF4-FFF2-40B4-BE49-F238E27FC236}">
                <a16:creationId xmlns:a16="http://schemas.microsoft.com/office/drawing/2014/main" id="{1D2847D1-D24A-BA4A-B940-E30E094565EF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DEZEMBRO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A5FBDCE-EEA2-EE44-9E58-33354BC60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507"/>
            <a:ext cx="12192000" cy="52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4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A0BF103-23D9-C04A-88BA-6375EAE72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635919"/>
              </p:ext>
            </p:extLst>
          </p:nvPr>
        </p:nvGraphicFramePr>
        <p:xfrm>
          <a:off x="1300661" y="1910186"/>
          <a:ext cx="9280254" cy="16814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280254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sz="1800" b="1" dirty="0"/>
                        <a:t>CONTENT STRATEGY:</a:t>
                      </a:r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b="0" dirty="0"/>
                        <a:t>-     Definição estratégia de conteúdos em função das </a:t>
                      </a:r>
                      <a:r>
                        <a:rPr lang="pt-PT" sz="1600" b="0" dirty="0" err="1"/>
                        <a:t>buyer</a:t>
                      </a:r>
                      <a:r>
                        <a:rPr lang="pt-PT" sz="1600" b="0" dirty="0"/>
                        <a:t> personas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PT" sz="1600" dirty="0"/>
                        <a:t>Planeamento de conteúdos de Social Media, email e PPC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Estudo das principais </a:t>
                      </a:r>
                      <a:r>
                        <a:rPr lang="pt-PT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Keywords</a:t>
                      </a: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Google </a:t>
                      </a:r>
                      <a:r>
                        <a:rPr lang="pt-PT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Ads</a:t>
                      </a:r>
                      <a:endParaRPr lang="pt-PT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Definição de budgets de promoção</a:t>
                      </a:r>
                    </a:p>
                    <a:p>
                      <a:pPr marL="285750" lvl="0" indent="-285750">
                        <a:buFontTx/>
                        <a:buChar char="-"/>
                      </a:pP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Parametrização das contas de anúncios</a:t>
                      </a:r>
                      <a:endParaRPr lang="pt-PT" sz="16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1AEDC51D-510F-4A44-92EB-C5FFF579E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385812"/>
              </p:ext>
            </p:extLst>
          </p:nvPr>
        </p:nvGraphicFramePr>
        <p:xfrm>
          <a:off x="1320866" y="4101872"/>
          <a:ext cx="9298915" cy="226282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298915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REDES SOCIAIS – FACEBOOK e INSTAGRAM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itchFamily="2" charset="2"/>
                        <a:buNone/>
                      </a:pPr>
                      <a:r>
                        <a:rPr lang="pt-PT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Aprovação de rubricas - FB + 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171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itchFamily="2" charset="2"/>
                        <a:buNone/>
                      </a:pPr>
                      <a:r>
                        <a:rPr lang="pt-PT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Criação de conta de anúncios FB Business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351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itchFamily="2" charset="2"/>
                        <a:buNone/>
                      </a:pPr>
                      <a:r>
                        <a:rPr lang="pt-PT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Criação e otimização de </a:t>
                      </a:r>
                      <a:r>
                        <a:rPr lang="pt-PT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pixeis</a:t>
                      </a:r>
                      <a:r>
                        <a:rPr lang="pt-PT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acompanhamento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343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itchFamily="2" charset="2"/>
                        <a:buNone/>
                      </a:pPr>
                      <a:r>
                        <a:rPr lang="pt-PT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Implementação do planeamento das redes sociais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 pitchFamily="2" charset="2"/>
                        <a:buNone/>
                      </a:pPr>
                      <a:r>
                        <a:rPr lang="pt-PT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Publicações patrocinadas para aumentar seguidores, relacionamento e conversões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211131"/>
                  </a:ext>
                </a:extLst>
              </a:tr>
            </a:tbl>
          </a:graphicData>
        </a:graphic>
      </p:graphicFrame>
      <p:sp>
        <p:nvSpPr>
          <p:cNvPr id="10" name="Shape 110">
            <a:extLst>
              <a:ext uri="{FF2B5EF4-FFF2-40B4-BE49-F238E27FC236}">
                <a16:creationId xmlns:a16="http://schemas.microsoft.com/office/drawing/2014/main" id="{B020EB97-136A-C44B-AC90-3C0B26CE6D60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362033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1">
            <a:extLst>
              <a:ext uri="{FF2B5EF4-FFF2-40B4-BE49-F238E27FC236}">
                <a16:creationId xmlns:a16="http://schemas.microsoft.com/office/drawing/2014/main" id="{42A0576A-D1B8-4F82-8BCF-744E7874D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4905" y="163522"/>
            <a:ext cx="914400" cy="365125"/>
          </a:xfrm>
          <a:prstGeom prst="rect">
            <a:avLst/>
          </a:prstGeom>
        </p:spPr>
        <p:txBody>
          <a:bodyPr/>
          <a:lstStyle/>
          <a:p>
            <a:fld id="{E3813BF9-5145-4417-B95D-FA862797388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7B4C0C-C5C3-6D4F-A2DD-07D8BC95B345}"/>
              </a:ext>
            </a:extLst>
          </p:cNvPr>
          <p:cNvSpPr/>
          <p:nvPr/>
        </p:nvSpPr>
        <p:spPr>
          <a:xfrm>
            <a:off x="-2976784" y="-3485811"/>
            <a:ext cx="5886450" cy="5886450"/>
          </a:xfrm>
          <a:prstGeom prst="ellipse">
            <a:avLst/>
          </a:prstGeom>
          <a:solidFill>
            <a:srgbClr val="1F7BFF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E011BDF3-E40E-264D-A35C-868AE8CDC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991692"/>
              </p:ext>
            </p:extLst>
          </p:nvPr>
        </p:nvGraphicFramePr>
        <p:xfrm>
          <a:off x="1015205" y="1925976"/>
          <a:ext cx="9130964" cy="20167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130964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ONGOING – CONVERSÃO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600" b="1" dirty="0"/>
                        <a:t>CAMPANHAS PPC – Google ADS:</a:t>
                      </a:r>
                      <a:br>
                        <a:rPr lang="pt-PT" sz="1600" b="1" dirty="0"/>
                      </a:br>
                      <a:r>
                        <a:rPr lang="pt-PT" sz="1600" b="1" dirty="0"/>
                        <a:t>-     </a:t>
                      </a:r>
                      <a:r>
                        <a:rPr lang="pt-PT" sz="1600" b="0" dirty="0" err="1"/>
                        <a:t>Criação</a:t>
                      </a:r>
                      <a:r>
                        <a:rPr lang="pt-PT" sz="1600" b="0" dirty="0"/>
                        <a:t> e </a:t>
                      </a:r>
                      <a:r>
                        <a:rPr lang="pt-PT" sz="1600" b="0" dirty="0" err="1"/>
                        <a:t>gestão</a:t>
                      </a:r>
                      <a:r>
                        <a:rPr lang="pt-PT" sz="1600" b="0" dirty="0"/>
                        <a:t> de campanha Google </a:t>
                      </a:r>
                      <a:r>
                        <a:rPr lang="pt-PT" sz="1600" b="0" dirty="0" err="1"/>
                        <a:t>Ads</a:t>
                      </a:r>
                      <a:r>
                        <a:rPr lang="pt-PT" sz="1600" b="0" dirty="0"/>
                        <a:t> e sua otimização mensal (</a:t>
                      </a:r>
                      <a:r>
                        <a:rPr lang="pt-PT" sz="1600" b="0" dirty="0" err="1"/>
                        <a:t>Search</a:t>
                      </a:r>
                      <a:r>
                        <a:rPr lang="pt-PT" sz="1600" b="0" dirty="0"/>
                        <a:t>) – Objetivo Tráfego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t-PT" sz="1600" b="0" dirty="0" err="1"/>
                        <a:t>Criação</a:t>
                      </a:r>
                      <a:r>
                        <a:rPr lang="pt-PT" sz="1600" b="0" dirty="0"/>
                        <a:t> e </a:t>
                      </a:r>
                      <a:r>
                        <a:rPr lang="pt-PT" sz="1600" b="0" dirty="0" err="1"/>
                        <a:t>gestão</a:t>
                      </a:r>
                      <a:r>
                        <a:rPr lang="pt-PT" sz="1600" b="0" dirty="0"/>
                        <a:t> de campanha Google </a:t>
                      </a:r>
                      <a:r>
                        <a:rPr lang="pt-PT" sz="1600" b="0" dirty="0" err="1"/>
                        <a:t>Ads</a:t>
                      </a:r>
                      <a:r>
                        <a:rPr lang="pt-PT" sz="1600" b="0" dirty="0"/>
                        <a:t> e sua otimização mensal (</a:t>
                      </a:r>
                      <a:r>
                        <a:rPr lang="pt-PT" sz="1600" b="0" dirty="0" err="1"/>
                        <a:t>Search</a:t>
                      </a:r>
                      <a:r>
                        <a:rPr lang="pt-PT" sz="1600" b="0" dirty="0"/>
                        <a:t>) – Objetivo Conversão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pt-PT" sz="1600" dirty="0" err="1"/>
                        <a:t>Smart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/>
                        <a:t>Remarketing</a:t>
                      </a:r>
                      <a:endParaRPr lang="pt-P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600" b="1" dirty="0"/>
                        <a:t>CAMPANHAS PPC – Social ADS:</a:t>
                      </a:r>
                      <a:br>
                        <a:rPr lang="pt-PT" sz="1600" b="1" dirty="0"/>
                      </a:br>
                      <a:r>
                        <a:rPr lang="pt-PT" sz="1600" b="1" dirty="0"/>
                        <a:t>-     </a:t>
                      </a:r>
                      <a:r>
                        <a:rPr lang="pt-PT" sz="1600" dirty="0" err="1"/>
                        <a:t>Criação</a:t>
                      </a:r>
                      <a:r>
                        <a:rPr lang="pt-PT" sz="1600" dirty="0"/>
                        <a:t> e </a:t>
                      </a:r>
                      <a:r>
                        <a:rPr lang="pt-PT" sz="1600" dirty="0" err="1"/>
                        <a:t>Gestão</a:t>
                      </a:r>
                      <a:r>
                        <a:rPr lang="pt-PT" sz="1600" dirty="0"/>
                        <a:t> de campanha social </a:t>
                      </a:r>
                      <a:r>
                        <a:rPr lang="pt-PT" sz="1600" dirty="0" err="1"/>
                        <a:t>ads</a:t>
                      </a:r>
                      <a:r>
                        <a:rPr lang="pt-PT" sz="1600" dirty="0"/>
                        <a:t> e sua otimização mensal (FB + IG)</a:t>
                      </a:r>
                      <a:r>
                        <a:rPr lang="pt-PT" sz="1600" b="0" dirty="0"/>
                        <a:t> – Objetivo Trafego</a:t>
                      </a:r>
                      <a:endParaRPr lang="pt-P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211131"/>
                  </a:ext>
                </a:extLst>
              </a:tr>
            </a:tbl>
          </a:graphicData>
        </a:graphic>
      </p:graphicFrame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B9A22553-3503-AC4C-A9FF-EAD3F17D3C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01832"/>
              </p:ext>
            </p:extLst>
          </p:nvPr>
        </p:nvGraphicFramePr>
        <p:xfrm>
          <a:off x="1015205" y="4457362"/>
          <a:ext cx="9317576" cy="11938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317576">
                  <a:extLst>
                    <a:ext uri="{9D8B030D-6E8A-4147-A177-3AD203B41FA5}">
                      <a16:colId xmlns:a16="http://schemas.microsoft.com/office/drawing/2014/main" val="1314096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PT" dirty="0"/>
                        <a:t>ONGOING – RELACIONAMENTO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0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PT" sz="1600" b="1" dirty="0"/>
                        <a:t>Email Marketing:</a:t>
                      </a:r>
                      <a:endParaRPr lang="pt-PT" sz="1600" dirty="0"/>
                    </a:p>
                    <a:p>
                      <a:pPr lvl="0"/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  Criação de </a:t>
                      </a:r>
                      <a:r>
                        <a:rPr lang="pt-PT" sz="16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template</a:t>
                      </a:r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email e sua aprovação</a:t>
                      </a:r>
                    </a:p>
                    <a:p>
                      <a:pPr lvl="0"/>
                      <a:r>
                        <a:rPr lang="pt-PT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  Analise de bases de dados atuais e sua otimização e integração do sistema de email.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39728"/>
                  </a:ext>
                </a:extLst>
              </a:tr>
            </a:tbl>
          </a:graphicData>
        </a:graphic>
      </p:graphicFrame>
      <p:sp>
        <p:nvSpPr>
          <p:cNvPr id="12" name="Shape 110">
            <a:extLst>
              <a:ext uri="{FF2B5EF4-FFF2-40B4-BE49-F238E27FC236}">
                <a16:creationId xmlns:a16="http://schemas.microsoft.com/office/drawing/2014/main" id="{625A4179-7790-244E-BE4C-59795AFC2988}"/>
              </a:ext>
            </a:extLst>
          </p:cNvPr>
          <p:cNvSpPr txBox="1"/>
          <p:nvPr/>
        </p:nvSpPr>
        <p:spPr>
          <a:xfrm>
            <a:off x="1015205" y="668681"/>
            <a:ext cx="878544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3200" dirty="0">
                <a:solidFill>
                  <a:srgbClr val="1F7BFF"/>
                </a:solidFill>
                <a:latin typeface="Roboto"/>
                <a:ea typeface="Roboto"/>
                <a:cs typeface="Roboto Black"/>
                <a:sym typeface="Roboto"/>
              </a:rPr>
              <a:t>PLANEAMENTO ANO N</a:t>
            </a:r>
            <a:endParaRPr sz="3200" b="1" dirty="0">
              <a:solidFill>
                <a:srgbClr val="1F7BFF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val="418196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716</Words>
  <Application>Microsoft Office PowerPoint</Application>
  <PresentationFormat>Ecrã Panorâmico</PresentationFormat>
  <Paragraphs>86</Paragraphs>
  <Slides>13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Roboto Black</vt:lpstr>
      <vt:lpstr>Symbol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Link&amp;Grow</cp:lastModifiedBy>
  <cp:revision>105</cp:revision>
  <cp:lastPrinted>2020-10-27T17:09:33Z</cp:lastPrinted>
  <dcterms:created xsi:type="dcterms:W3CDTF">2020-03-23T11:50:03Z</dcterms:created>
  <dcterms:modified xsi:type="dcterms:W3CDTF">2024-03-18T14:05:56Z</dcterms:modified>
</cp:coreProperties>
</file>