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77" r:id="rId1"/>
  </p:sldMasterIdLst>
  <p:notesMasterIdLst>
    <p:notesMasterId r:id="rId57"/>
  </p:notesMasterIdLst>
  <p:sldIdLst>
    <p:sldId id="390" r:id="rId2"/>
    <p:sldId id="256" r:id="rId3"/>
    <p:sldId id="424" r:id="rId4"/>
    <p:sldId id="490" r:id="rId5"/>
    <p:sldId id="513" r:id="rId6"/>
    <p:sldId id="482" r:id="rId7"/>
    <p:sldId id="488" r:id="rId8"/>
    <p:sldId id="489" r:id="rId9"/>
    <p:sldId id="509" r:id="rId10"/>
    <p:sldId id="516" r:id="rId11"/>
    <p:sldId id="517" r:id="rId12"/>
    <p:sldId id="524" r:id="rId13"/>
    <p:sldId id="525" r:id="rId14"/>
    <p:sldId id="493" r:id="rId15"/>
    <p:sldId id="496" r:id="rId16"/>
    <p:sldId id="495" r:id="rId17"/>
    <p:sldId id="494" r:id="rId18"/>
    <p:sldId id="269" r:id="rId19"/>
    <p:sldId id="527" r:id="rId20"/>
    <p:sldId id="528" r:id="rId21"/>
    <p:sldId id="540" r:id="rId22"/>
    <p:sldId id="538" r:id="rId23"/>
    <p:sldId id="548" r:id="rId24"/>
    <p:sldId id="555" r:id="rId25"/>
    <p:sldId id="552" r:id="rId26"/>
    <p:sldId id="554" r:id="rId27"/>
    <p:sldId id="553" r:id="rId28"/>
    <p:sldId id="542" r:id="rId29"/>
    <p:sldId id="556" r:id="rId30"/>
    <p:sldId id="557" r:id="rId31"/>
    <p:sldId id="558" r:id="rId32"/>
    <p:sldId id="559" r:id="rId33"/>
    <p:sldId id="543" r:id="rId34"/>
    <p:sldId id="546" r:id="rId35"/>
    <p:sldId id="541" r:id="rId36"/>
    <p:sldId id="530" r:id="rId37"/>
    <p:sldId id="531" r:id="rId38"/>
    <p:sldId id="532" r:id="rId39"/>
    <p:sldId id="533" r:id="rId40"/>
    <p:sldId id="535" r:id="rId41"/>
    <p:sldId id="503" r:id="rId42"/>
    <p:sldId id="547" r:id="rId43"/>
    <p:sldId id="536" r:id="rId44"/>
    <p:sldId id="505" r:id="rId45"/>
    <p:sldId id="506" r:id="rId46"/>
    <p:sldId id="510" r:id="rId47"/>
    <p:sldId id="512" r:id="rId48"/>
    <p:sldId id="514" r:id="rId49"/>
    <p:sldId id="526" r:id="rId50"/>
    <p:sldId id="380" r:id="rId51"/>
    <p:sldId id="515" r:id="rId52"/>
    <p:sldId id="511" r:id="rId53"/>
    <p:sldId id="551" r:id="rId54"/>
    <p:sldId id="384" r:id="rId55"/>
    <p:sldId id="385" r:id="rId56"/>
  </p:sldIdLst>
  <p:sldSz cx="12192000" cy="7559675"/>
  <p:notesSz cx="6858000" cy="9144000"/>
  <p:embeddedFontLst>
    <p:embeddedFont>
      <p:font typeface="Century Gothic" panose="020B0502020202020204" pitchFamily="34" charset="0"/>
      <p:regular r:id="rId58"/>
      <p:bold r:id="rId59"/>
      <p:italic r:id="rId60"/>
      <p:boldItalic r:id="rId61"/>
    </p:embeddedFont>
    <p:embeddedFont>
      <p:font typeface="Gilroy Light" panose="00000400000000000000" charset="0"/>
      <p:regular r:id="rId62"/>
    </p:embeddedFont>
    <p:embeddedFont>
      <p:font typeface="Roboto" panose="02000000000000000000" pitchFamily="2" charset="0"/>
      <p:regular r:id="rId63"/>
      <p:bold r:id="rId64"/>
      <p:italic r:id="rId65"/>
      <p:boldItalic r:id="rId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3107" userDrawn="1">
          <p15:clr>
            <a:srgbClr val="A4A3A4"/>
          </p15:clr>
        </p15:guide>
        <p15:guide id="3" orient="horz" pos="231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k Grow" initials="LG" lastIdx="1" clrIdx="0">
    <p:extLst>
      <p:ext uri="{19B8F6BF-5375-455C-9EA6-DF929625EA0E}">
        <p15:presenceInfo xmlns:p15="http://schemas.microsoft.com/office/powerpoint/2012/main" userId="1f78333e0a77cfd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C3A4"/>
    <a:srgbClr val="000000"/>
    <a:srgbClr val="3B3838"/>
    <a:srgbClr val="227AF4"/>
    <a:srgbClr val="FFFFFF"/>
    <a:srgbClr val="0000FF"/>
    <a:srgbClr val="1F7BFF"/>
    <a:srgbClr val="E6E6E6"/>
    <a:srgbClr val="1E1F21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94291" autoAdjust="0"/>
  </p:normalViewPr>
  <p:slideViewPr>
    <p:cSldViewPr snapToGrid="0" snapToObjects="1">
      <p:cViewPr varScale="1">
        <p:scale>
          <a:sx n="62" d="100"/>
          <a:sy n="62" d="100"/>
        </p:scale>
        <p:origin x="1404" y="78"/>
      </p:cViewPr>
      <p:guideLst>
        <p:guide pos="3840"/>
        <p:guide orient="horz" pos="3107"/>
        <p:guide orient="horz" pos="231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84" d="100"/>
          <a:sy n="84" d="100"/>
        </p:scale>
        <p:origin x="472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6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1.fntdata"/><Relationship Id="rId66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3.fntdata"/><Relationship Id="rId65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7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2.fntdata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5.fntdata"/><Relationship Id="rId7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8200A6-5DFB-4501-8145-F558C45843D5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A04F020-616F-4BC0-A88C-B4D6627E2021}">
      <dgm:prSet phldrT="[Texto]" custT="1"/>
      <dgm:spPr>
        <a:solidFill>
          <a:srgbClr val="227AF4">
            <a:alpha val="0"/>
          </a:srgbClr>
        </a:solidFill>
        <a:ln w="12700" cap="sq">
          <a:solidFill>
            <a:srgbClr val="56C3A4"/>
          </a:solidFill>
          <a:prstDash val="solid"/>
          <a:miter lim="800000"/>
        </a:ln>
      </dgm:spPr>
      <dgm:t>
        <a:bodyPr/>
        <a:lstStyle/>
        <a:p>
          <a:r>
            <a:rPr lang="pt-PT" sz="1200" spc="300" dirty="0">
              <a:solidFill>
                <a:schemeClr val="bg1"/>
              </a:solidFill>
              <a:latin typeface="+mj-lt"/>
              <a:cs typeface="Archivo Narrow" panose="020B0506020202020B04" charset="0"/>
              <a:sym typeface="+mn-ea"/>
            </a:rPr>
            <a:t>HOME PAGE</a:t>
          </a:r>
          <a:endParaRPr lang="en-GB" sz="1200" spc="300" dirty="0">
            <a:solidFill>
              <a:schemeClr val="bg1"/>
            </a:solidFill>
            <a:latin typeface="+mj-lt"/>
          </a:endParaRPr>
        </a:p>
      </dgm:t>
    </dgm:pt>
    <dgm:pt modelId="{77B67E59-EF09-42F2-87C2-5EB36B3ABF7F}" type="parTrans" cxnId="{70354339-DED4-450B-B58D-41F3031BBF8A}">
      <dgm:prSet/>
      <dgm:spPr/>
      <dgm:t>
        <a:bodyPr/>
        <a:lstStyle/>
        <a:p>
          <a:endParaRPr lang="en-GB"/>
        </a:p>
      </dgm:t>
    </dgm:pt>
    <dgm:pt modelId="{525EE3C1-4EFE-41F3-BCEF-1F66600A5C08}" type="sibTrans" cxnId="{70354339-DED4-450B-B58D-41F3031BBF8A}">
      <dgm:prSet/>
      <dgm:spPr/>
      <dgm:t>
        <a:bodyPr/>
        <a:lstStyle/>
        <a:p>
          <a:endParaRPr lang="en-GB"/>
        </a:p>
      </dgm:t>
    </dgm:pt>
    <dgm:pt modelId="{A1C60123-8C60-443B-A10F-D6A6F47E9B38}">
      <dgm:prSet phldrT="[Texto]" custT="1"/>
      <dgm:spPr>
        <a:solidFill>
          <a:srgbClr val="227AF4">
            <a:alpha val="0"/>
          </a:srgbClr>
        </a:solidFill>
        <a:ln>
          <a:solidFill>
            <a:srgbClr val="56C3A4"/>
          </a:solidFill>
        </a:ln>
      </dgm:spPr>
      <dgm:t>
        <a:bodyPr/>
        <a:lstStyle/>
        <a:p>
          <a:r>
            <a:rPr lang="pt-PT" sz="1200" spc="300" dirty="0">
              <a:solidFill>
                <a:schemeClr val="bg1"/>
              </a:solidFill>
              <a:latin typeface="+mj-lt"/>
              <a:cs typeface="Archivo Narrow" panose="020B0506020202020B04" charset="0"/>
              <a:sym typeface="+mn-ea"/>
            </a:rPr>
            <a:t>Loja</a:t>
          </a:r>
          <a:endParaRPr lang="en-GB" sz="1400" spc="300" dirty="0">
            <a:latin typeface="+mj-lt"/>
          </a:endParaRPr>
        </a:p>
      </dgm:t>
    </dgm:pt>
    <dgm:pt modelId="{3E5352A5-2059-4B8B-90AE-C2822EBA036F}" type="sibTrans" cxnId="{F6EFDD79-92E4-4B2C-B925-BC8EECC1D4D9}">
      <dgm:prSet/>
      <dgm:spPr/>
      <dgm:t>
        <a:bodyPr/>
        <a:lstStyle/>
        <a:p>
          <a:endParaRPr lang="en-GB"/>
        </a:p>
      </dgm:t>
    </dgm:pt>
    <dgm:pt modelId="{2EBBF12E-35FF-4100-85E5-0B655CE5FB96}" type="parTrans" cxnId="{F6EFDD79-92E4-4B2C-B925-BC8EECC1D4D9}">
      <dgm:prSet/>
      <dgm:spPr>
        <a:ln>
          <a:solidFill>
            <a:srgbClr val="56C3A4"/>
          </a:solidFill>
        </a:ln>
      </dgm:spPr>
      <dgm:t>
        <a:bodyPr/>
        <a:lstStyle/>
        <a:p>
          <a:endParaRPr lang="en-GB"/>
        </a:p>
      </dgm:t>
    </dgm:pt>
    <dgm:pt modelId="{7476EF91-92A7-4B78-911A-EAE6275FD0F8}">
      <dgm:prSet phldrT="[Texto]" custT="1"/>
      <dgm:spPr>
        <a:solidFill>
          <a:schemeClr val="accent1">
            <a:hueOff val="0"/>
            <a:satOff val="0"/>
            <a:lumOff val="0"/>
            <a:alpha val="0"/>
          </a:schemeClr>
        </a:solidFill>
        <a:ln>
          <a:solidFill>
            <a:srgbClr val="56C3A4"/>
          </a:solidFill>
        </a:ln>
      </dgm:spPr>
      <dgm:t>
        <a:bodyPr/>
        <a:lstStyle/>
        <a:p>
          <a:r>
            <a:rPr lang="pt-PT" sz="1200" spc="300" noProof="0" dirty="0">
              <a:solidFill>
                <a:schemeClr val="bg1"/>
              </a:solidFill>
              <a:latin typeface="+mj-lt"/>
            </a:rPr>
            <a:t>Contactos</a:t>
          </a:r>
        </a:p>
      </dgm:t>
    </dgm:pt>
    <dgm:pt modelId="{64D09910-5559-45D9-8797-4951E6997D91}" type="parTrans" cxnId="{198DE078-729C-4D14-92D3-B7272790A720}">
      <dgm:prSet/>
      <dgm:spPr>
        <a:ln>
          <a:solidFill>
            <a:srgbClr val="56C3A4"/>
          </a:solidFill>
        </a:ln>
      </dgm:spPr>
      <dgm:t>
        <a:bodyPr/>
        <a:lstStyle/>
        <a:p>
          <a:endParaRPr lang="pt-PT"/>
        </a:p>
      </dgm:t>
    </dgm:pt>
    <dgm:pt modelId="{155718DB-8FDB-47BE-9CBE-AE96656F38C8}" type="sibTrans" cxnId="{198DE078-729C-4D14-92D3-B7272790A720}">
      <dgm:prSet/>
      <dgm:spPr/>
      <dgm:t>
        <a:bodyPr/>
        <a:lstStyle/>
        <a:p>
          <a:endParaRPr lang="pt-PT"/>
        </a:p>
      </dgm:t>
    </dgm:pt>
    <dgm:pt modelId="{1C4D9478-885C-456A-9860-99B7A8C4DFFE}">
      <dgm:prSet phldrT="[Texto]" custT="1"/>
      <dgm:spPr>
        <a:solidFill>
          <a:schemeClr val="accent1">
            <a:hueOff val="0"/>
            <a:satOff val="0"/>
            <a:lumOff val="0"/>
            <a:alpha val="0"/>
          </a:schemeClr>
        </a:solidFill>
        <a:ln>
          <a:solidFill>
            <a:srgbClr val="56C3A4"/>
          </a:solidFill>
        </a:ln>
      </dgm:spPr>
      <dgm:t>
        <a:bodyPr/>
        <a:lstStyle/>
        <a:p>
          <a:r>
            <a:rPr lang="pt-PT" sz="1200" spc="300" noProof="0" dirty="0">
              <a:solidFill>
                <a:schemeClr val="bg1"/>
              </a:solidFill>
              <a:latin typeface="+mj-lt"/>
              <a:cs typeface="Archivo Narrow" panose="020B0506020202020B04" charset="0"/>
              <a:sym typeface="+mn-ea"/>
            </a:rPr>
            <a:t>Página individual de produto</a:t>
          </a:r>
          <a:endParaRPr lang="pt-PT" sz="1200" spc="300" noProof="0" dirty="0">
            <a:solidFill>
              <a:schemeClr val="bg1"/>
            </a:solidFill>
            <a:latin typeface="+mj-lt"/>
          </a:endParaRPr>
        </a:p>
      </dgm:t>
    </dgm:pt>
    <dgm:pt modelId="{3E18A597-C049-4D93-B215-4BD85D622435}" type="sibTrans" cxnId="{568119F7-7614-45BB-8991-02333A3EFEFB}">
      <dgm:prSet/>
      <dgm:spPr/>
      <dgm:t>
        <a:bodyPr/>
        <a:lstStyle/>
        <a:p>
          <a:endParaRPr lang="en-GB"/>
        </a:p>
      </dgm:t>
    </dgm:pt>
    <dgm:pt modelId="{48538E0C-4A62-4428-9D81-C23CDDB02BCA}" type="parTrans" cxnId="{568119F7-7614-45BB-8991-02333A3EFEFB}">
      <dgm:prSet/>
      <dgm:spPr>
        <a:ln>
          <a:solidFill>
            <a:srgbClr val="56C3A4"/>
          </a:solidFill>
        </a:ln>
      </dgm:spPr>
      <dgm:t>
        <a:bodyPr/>
        <a:lstStyle/>
        <a:p>
          <a:endParaRPr lang="en-GB">
            <a:solidFill>
              <a:srgbClr val="56C3A4"/>
            </a:solidFill>
          </a:endParaRPr>
        </a:p>
      </dgm:t>
    </dgm:pt>
    <dgm:pt modelId="{29E87F87-F2CE-4BCA-BCD7-EAB9D3F39821}">
      <dgm:prSet phldrT="[Texto]" custT="1"/>
      <dgm:spPr>
        <a:solidFill>
          <a:srgbClr val="227AF4">
            <a:alpha val="0"/>
          </a:srgbClr>
        </a:solidFill>
        <a:ln>
          <a:solidFill>
            <a:srgbClr val="56C3A4"/>
          </a:solidFill>
        </a:ln>
      </dgm:spPr>
      <dgm:t>
        <a:bodyPr/>
        <a:lstStyle/>
        <a:p>
          <a:r>
            <a:rPr lang="pt-PT" sz="1200" spc="300" noProof="0" dirty="0">
              <a:solidFill>
                <a:schemeClr val="bg1"/>
              </a:solidFill>
              <a:latin typeface="+mj-lt"/>
            </a:rPr>
            <a:t>Sobre</a:t>
          </a:r>
        </a:p>
      </dgm:t>
    </dgm:pt>
    <dgm:pt modelId="{6DCC54AC-0228-4CEE-A52E-DD1439627F36}" type="parTrans" cxnId="{934F23BB-AF58-4A61-89A9-6BD3DD83668F}">
      <dgm:prSet/>
      <dgm:spPr>
        <a:ln>
          <a:solidFill>
            <a:srgbClr val="56C3A4"/>
          </a:solidFill>
        </a:ln>
      </dgm:spPr>
      <dgm:t>
        <a:bodyPr/>
        <a:lstStyle/>
        <a:p>
          <a:endParaRPr lang="pt-PT"/>
        </a:p>
      </dgm:t>
    </dgm:pt>
    <dgm:pt modelId="{E7FFFBA1-E1DC-4708-9B73-C7ACE7CE8571}" type="sibTrans" cxnId="{934F23BB-AF58-4A61-89A9-6BD3DD83668F}">
      <dgm:prSet/>
      <dgm:spPr/>
      <dgm:t>
        <a:bodyPr/>
        <a:lstStyle/>
        <a:p>
          <a:endParaRPr lang="pt-PT"/>
        </a:p>
      </dgm:t>
    </dgm:pt>
    <dgm:pt modelId="{C3E5BE6D-0C99-4DA9-BC2D-A3774E65A552}">
      <dgm:prSet phldrT="[Texto]" custT="1"/>
      <dgm:spPr>
        <a:solidFill>
          <a:srgbClr val="227AF4">
            <a:alpha val="0"/>
          </a:srgbClr>
        </a:solidFill>
        <a:ln>
          <a:solidFill>
            <a:srgbClr val="56C3A4"/>
          </a:solidFill>
        </a:ln>
      </dgm:spPr>
      <dgm:t>
        <a:bodyPr/>
        <a:lstStyle/>
        <a:p>
          <a:r>
            <a:rPr lang="pt-PT" sz="1200" spc="300" noProof="0" dirty="0">
              <a:solidFill>
                <a:schemeClr val="bg1"/>
              </a:solidFill>
              <a:latin typeface="+mj-lt"/>
            </a:rPr>
            <a:t>Blog</a:t>
          </a:r>
        </a:p>
      </dgm:t>
    </dgm:pt>
    <dgm:pt modelId="{1685929C-5941-40AF-8DA0-9BF97476813D}" type="parTrans" cxnId="{25ED6993-333D-4207-89F5-B668B5C36696}">
      <dgm:prSet/>
      <dgm:spPr>
        <a:ln>
          <a:solidFill>
            <a:srgbClr val="56C3A4"/>
          </a:solidFill>
        </a:ln>
      </dgm:spPr>
      <dgm:t>
        <a:bodyPr/>
        <a:lstStyle/>
        <a:p>
          <a:endParaRPr lang="pt-PT"/>
        </a:p>
      </dgm:t>
    </dgm:pt>
    <dgm:pt modelId="{FEFF0A96-AB5E-460A-90D7-9369E5D2275E}" type="sibTrans" cxnId="{25ED6993-333D-4207-89F5-B668B5C36696}">
      <dgm:prSet/>
      <dgm:spPr/>
      <dgm:t>
        <a:bodyPr/>
        <a:lstStyle/>
        <a:p>
          <a:endParaRPr lang="pt-PT"/>
        </a:p>
      </dgm:t>
    </dgm:pt>
    <dgm:pt modelId="{928B4B3C-05BA-44A9-8437-846B49868CEE}">
      <dgm:prSet phldrT="[Texto]" custT="1"/>
      <dgm:spPr>
        <a:solidFill>
          <a:schemeClr val="accent1">
            <a:hueOff val="0"/>
            <a:satOff val="0"/>
            <a:lumOff val="0"/>
            <a:alpha val="0"/>
          </a:schemeClr>
        </a:solidFill>
        <a:ln>
          <a:solidFill>
            <a:srgbClr val="56C3A4"/>
          </a:solidFill>
        </a:ln>
      </dgm:spPr>
      <dgm:t>
        <a:bodyPr/>
        <a:lstStyle/>
        <a:p>
          <a:r>
            <a:rPr lang="pt-PT" sz="1200" spc="300" noProof="0" dirty="0">
              <a:solidFill>
                <a:schemeClr val="bg1"/>
              </a:solidFill>
              <a:latin typeface="+mj-lt"/>
              <a:cs typeface="Archivo Narrow" panose="020B0506020202020B04" charset="0"/>
              <a:sym typeface="+mn-ea"/>
            </a:rPr>
            <a:t>Página individual de artigo</a:t>
          </a:r>
          <a:endParaRPr lang="pt-PT" sz="1200" spc="300" noProof="0" dirty="0">
            <a:solidFill>
              <a:schemeClr val="bg1"/>
            </a:solidFill>
            <a:latin typeface="+mj-lt"/>
          </a:endParaRPr>
        </a:p>
      </dgm:t>
    </dgm:pt>
    <dgm:pt modelId="{8F95D050-1561-40F1-AF05-18D275DF24B8}" type="parTrans" cxnId="{79AB3F68-FF10-45CF-8D77-848770AF44CD}">
      <dgm:prSet/>
      <dgm:spPr>
        <a:ln>
          <a:solidFill>
            <a:srgbClr val="56C3A4"/>
          </a:solidFill>
        </a:ln>
      </dgm:spPr>
      <dgm:t>
        <a:bodyPr/>
        <a:lstStyle/>
        <a:p>
          <a:endParaRPr lang="pt-PT"/>
        </a:p>
      </dgm:t>
    </dgm:pt>
    <dgm:pt modelId="{BA7EE1C8-8198-4587-ADBC-1F7AF48AC1BA}" type="sibTrans" cxnId="{79AB3F68-FF10-45CF-8D77-848770AF44CD}">
      <dgm:prSet/>
      <dgm:spPr/>
      <dgm:t>
        <a:bodyPr/>
        <a:lstStyle/>
        <a:p>
          <a:endParaRPr lang="pt-PT"/>
        </a:p>
      </dgm:t>
    </dgm:pt>
    <dgm:pt modelId="{189BCF86-868B-4FFE-B1A1-EF366AD18186}" type="pres">
      <dgm:prSet presAssocID="{108200A6-5DFB-4501-8145-F558C45843D5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6B4F47A-145F-49A7-B78F-B009A98430CE}" type="pres">
      <dgm:prSet presAssocID="{9A04F020-616F-4BC0-A88C-B4D6627E2021}" presName="root1" presStyleCnt="0"/>
      <dgm:spPr/>
    </dgm:pt>
    <dgm:pt modelId="{7DA8B107-BEAE-4B70-B075-FDB53E9200E6}" type="pres">
      <dgm:prSet presAssocID="{9A04F020-616F-4BC0-A88C-B4D6627E2021}" presName="LevelOneTextNode" presStyleLbl="node0" presStyleIdx="0" presStyleCnt="1" custScaleY="71180">
        <dgm:presLayoutVars>
          <dgm:chPref val="3"/>
        </dgm:presLayoutVars>
      </dgm:prSet>
      <dgm:spPr/>
    </dgm:pt>
    <dgm:pt modelId="{9C5D72CB-8CED-45FF-B1DB-3356DB0102D2}" type="pres">
      <dgm:prSet presAssocID="{9A04F020-616F-4BC0-A88C-B4D6627E2021}" presName="level2hierChild" presStyleCnt="0"/>
      <dgm:spPr/>
    </dgm:pt>
    <dgm:pt modelId="{E0F909C5-B604-4E53-AF5A-1B41F2EDDD14}" type="pres">
      <dgm:prSet presAssocID="{6DCC54AC-0228-4CEE-A52E-DD1439627F36}" presName="conn2-1" presStyleLbl="parChTrans1D2" presStyleIdx="0" presStyleCnt="4"/>
      <dgm:spPr/>
    </dgm:pt>
    <dgm:pt modelId="{C8C4B9F0-1051-4626-BE6E-B9A66302AA09}" type="pres">
      <dgm:prSet presAssocID="{6DCC54AC-0228-4CEE-A52E-DD1439627F36}" presName="connTx" presStyleLbl="parChTrans1D2" presStyleIdx="0" presStyleCnt="4"/>
      <dgm:spPr/>
    </dgm:pt>
    <dgm:pt modelId="{97C24760-B7EA-4011-9A6F-1CA95EAFB76D}" type="pres">
      <dgm:prSet presAssocID="{29E87F87-F2CE-4BCA-BCD7-EAB9D3F39821}" presName="root2" presStyleCnt="0"/>
      <dgm:spPr/>
    </dgm:pt>
    <dgm:pt modelId="{07A9A082-3A10-46A7-A99B-76C25B786160}" type="pres">
      <dgm:prSet presAssocID="{29E87F87-F2CE-4BCA-BCD7-EAB9D3F39821}" presName="LevelTwoTextNode" presStyleLbl="node2" presStyleIdx="0" presStyleCnt="4" custScaleX="140758">
        <dgm:presLayoutVars>
          <dgm:chPref val="3"/>
        </dgm:presLayoutVars>
      </dgm:prSet>
      <dgm:spPr/>
    </dgm:pt>
    <dgm:pt modelId="{F8988D8E-652F-45CE-97C2-9EF7CA068DB7}" type="pres">
      <dgm:prSet presAssocID="{29E87F87-F2CE-4BCA-BCD7-EAB9D3F39821}" presName="level3hierChild" presStyleCnt="0"/>
      <dgm:spPr/>
    </dgm:pt>
    <dgm:pt modelId="{849B80C0-9728-40A7-A38F-DC0F1B646A78}" type="pres">
      <dgm:prSet presAssocID="{2EBBF12E-35FF-4100-85E5-0B655CE5FB96}" presName="conn2-1" presStyleLbl="parChTrans1D2" presStyleIdx="1" presStyleCnt="4"/>
      <dgm:spPr/>
    </dgm:pt>
    <dgm:pt modelId="{3C9AC087-5E67-40AC-AB6E-84EBCD1B1098}" type="pres">
      <dgm:prSet presAssocID="{2EBBF12E-35FF-4100-85E5-0B655CE5FB96}" presName="connTx" presStyleLbl="parChTrans1D2" presStyleIdx="1" presStyleCnt="4"/>
      <dgm:spPr/>
    </dgm:pt>
    <dgm:pt modelId="{5541F617-8680-4A67-96F8-030521857DE9}" type="pres">
      <dgm:prSet presAssocID="{A1C60123-8C60-443B-A10F-D6A6F47E9B38}" presName="root2" presStyleCnt="0"/>
      <dgm:spPr/>
    </dgm:pt>
    <dgm:pt modelId="{CF785516-D87C-4F86-8D6E-17BC6ACE27BF}" type="pres">
      <dgm:prSet presAssocID="{A1C60123-8C60-443B-A10F-D6A6F47E9B38}" presName="LevelTwoTextNode" presStyleLbl="node2" presStyleIdx="1" presStyleCnt="4" custScaleX="140758">
        <dgm:presLayoutVars>
          <dgm:chPref val="3"/>
        </dgm:presLayoutVars>
      </dgm:prSet>
      <dgm:spPr/>
    </dgm:pt>
    <dgm:pt modelId="{84E7B7F2-365C-4BC7-B06E-0E49C5163807}" type="pres">
      <dgm:prSet presAssocID="{A1C60123-8C60-443B-A10F-D6A6F47E9B38}" presName="level3hierChild" presStyleCnt="0"/>
      <dgm:spPr/>
    </dgm:pt>
    <dgm:pt modelId="{DE04045E-5287-4C13-927B-80444F35124C}" type="pres">
      <dgm:prSet presAssocID="{48538E0C-4A62-4428-9D81-C23CDDB02BCA}" presName="conn2-1" presStyleLbl="parChTrans1D3" presStyleIdx="0" presStyleCnt="2"/>
      <dgm:spPr/>
    </dgm:pt>
    <dgm:pt modelId="{310D5D1C-D188-417A-A0AA-BB089F1EF370}" type="pres">
      <dgm:prSet presAssocID="{48538E0C-4A62-4428-9D81-C23CDDB02BCA}" presName="connTx" presStyleLbl="parChTrans1D3" presStyleIdx="0" presStyleCnt="2"/>
      <dgm:spPr/>
    </dgm:pt>
    <dgm:pt modelId="{9216195D-B15F-44E3-BFAB-BB65D5D82CB6}" type="pres">
      <dgm:prSet presAssocID="{1C4D9478-885C-456A-9860-99B7A8C4DFFE}" presName="root2" presStyleCnt="0"/>
      <dgm:spPr/>
    </dgm:pt>
    <dgm:pt modelId="{00ABE5D9-F230-49DA-905F-5480EDEC31D0}" type="pres">
      <dgm:prSet presAssocID="{1C4D9478-885C-456A-9860-99B7A8C4DFFE}" presName="LevelTwoTextNode" presStyleLbl="node3" presStyleIdx="0" presStyleCnt="2" custScaleX="191742">
        <dgm:presLayoutVars>
          <dgm:chPref val="3"/>
        </dgm:presLayoutVars>
      </dgm:prSet>
      <dgm:spPr/>
    </dgm:pt>
    <dgm:pt modelId="{BC846D89-A38F-4712-B22C-DF12D8DF0D27}" type="pres">
      <dgm:prSet presAssocID="{1C4D9478-885C-456A-9860-99B7A8C4DFFE}" presName="level3hierChild" presStyleCnt="0"/>
      <dgm:spPr/>
    </dgm:pt>
    <dgm:pt modelId="{F6067CBC-D7AE-4C22-9F0B-7AB191970C13}" type="pres">
      <dgm:prSet presAssocID="{1685929C-5941-40AF-8DA0-9BF97476813D}" presName="conn2-1" presStyleLbl="parChTrans1D2" presStyleIdx="2" presStyleCnt="4"/>
      <dgm:spPr/>
    </dgm:pt>
    <dgm:pt modelId="{AB59E753-4049-4476-AFA2-59EA97E64B6E}" type="pres">
      <dgm:prSet presAssocID="{1685929C-5941-40AF-8DA0-9BF97476813D}" presName="connTx" presStyleLbl="parChTrans1D2" presStyleIdx="2" presStyleCnt="4"/>
      <dgm:spPr/>
    </dgm:pt>
    <dgm:pt modelId="{C992C438-084F-4A89-992A-28F0FBEE9C4A}" type="pres">
      <dgm:prSet presAssocID="{C3E5BE6D-0C99-4DA9-BC2D-A3774E65A552}" presName="root2" presStyleCnt="0"/>
      <dgm:spPr/>
    </dgm:pt>
    <dgm:pt modelId="{04C95413-2537-406D-9BE5-F869E0FE7C7D}" type="pres">
      <dgm:prSet presAssocID="{C3E5BE6D-0C99-4DA9-BC2D-A3774E65A552}" presName="LevelTwoTextNode" presStyleLbl="node2" presStyleIdx="2" presStyleCnt="4" custScaleX="140758">
        <dgm:presLayoutVars>
          <dgm:chPref val="3"/>
        </dgm:presLayoutVars>
      </dgm:prSet>
      <dgm:spPr/>
    </dgm:pt>
    <dgm:pt modelId="{A80810C9-69C3-4F96-9D29-63AD17DCF7C6}" type="pres">
      <dgm:prSet presAssocID="{C3E5BE6D-0C99-4DA9-BC2D-A3774E65A552}" presName="level3hierChild" presStyleCnt="0"/>
      <dgm:spPr/>
    </dgm:pt>
    <dgm:pt modelId="{1CB90AF6-C0F5-4221-AD42-1892BE41FE16}" type="pres">
      <dgm:prSet presAssocID="{8F95D050-1561-40F1-AF05-18D275DF24B8}" presName="conn2-1" presStyleLbl="parChTrans1D3" presStyleIdx="1" presStyleCnt="2"/>
      <dgm:spPr/>
    </dgm:pt>
    <dgm:pt modelId="{CA92331F-9D0F-4CD9-82AA-E3976F9D7981}" type="pres">
      <dgm:prSet presAssocID="{8F95D050-1561-40F1-AF05-18D275DF24B8}" presName="connTx" presStyleLbl="parChTrans1D3" presStyleIdx="1" presStyleCnt="2"/>
      <dgm:spPr/>
    </dgm:pt>
    <dgm:pt modelId="{34B753CF-D51F-4EFA-B7D2-EFF2E163D0C1}" type="pres">
      <dgm:prSet presAssocID="{928B4B3C-05BA-44A9-8437-846B49868CEE}" presName="root2" presStyleCnt="0"/>
      <dgm:spPr/>
    </dgm:pt>
    <dgm:pt modelId="{96C88E9D-774C-4797-AD7C-0368E1F6E79B}" type="pres">
      <dgm:prSet presAssocID="{928B4B3C-05BA-44A9-8437-846B49868CEE}" presName="LevelTwoTextNode" presStyleLbl="node3" presStyleIdx="1" presStyleCnt="2" custScaleX="191742">
        <dgm:presLayoutVars>
          <dgm:chPref val="3"/>
        </dgm:presLayoutVars>
      </dgm:prSet>
      <dgm:spPr/>
    </dgm:pt>
    <dgm:pt modelId="{22DC6DFE-0C12-4EAD-84C6-0A5B75E6AE27}" type="pres">
      <dgm:prSet presAssocID="{928B4B3C-05BA-44A9-8437-846B49868CEE}" presName="level3hierChild" presStyleCnt="0"/>
      <dgm:spPr/>
    </dgm:pt>
    <dgm:pt modelId="{16D3FB3C-5214-44BD-A37D-C37187893A71}" type="pres">
      <dgm:prSet presAssocID="{64D09910-5559-45D9-8797-4951E6997D91}" presName="conn2-1" presStyleLbl="parChTrans1D2" presStyleIdx="3" presStyleCnt="4"/>
      <dgm:spPr/>
    </dgm:pt>
    <dgm:pt modelId="{2BA9364A-7D74-40A0-B649-272E74C07D6F}" type="pres">
      <dgm:prSet presAssocID="{64D09910-5559-45D9-8797-4951E6997D91}" presName="connTx" presStyleLbl="parChTrans1D2" presStyleIdx="3" presStyleCnt="4"/>
      <dgm:spPr/>
    </dgm:pt>
    <dgm:pt modelId="{D1309472-4048-4B78-AC5A-752FAED51580}" type="pres">
      <dgm:prSet presAssocID="{7476EF91-92A7-4B78-911A-EAE6275FD0F8}" presName="root2" presStyleCnt="0"/>
      <dgm:spPr/>
    </dgm:pt>
    <dgm:pt modelId="{B501FB50-22B9-4DA8-9AE9-4F494330731B}" type="pres">
      <dgm:prSet presAssocID="{7476EF91-92A7-4B78-911A-EAE6275FD0F8}" presName="LevelTwoTextNode" presStyleLbl="node2" presStyleIdx="3" presStyleCnt="4" custScaleX="140758">
        <dgm:presLayoutVars>
          <dgm:chPref val="3"/>
        </dgm:presLayoutVars>
      </dgm:prSet>
      <dgm:spPr/>
    </dgm:pt>
    <dgm:pt modelId="{3C307351-564E-4874-A3CC-BAC05A3D0BB6}" type="pres">
      <dgm:prSet presAssocID="{7476EF91-92A7-4B78-911A-EAE6275FD0F8}" presName="level3hierChild" presStyleCnt="0"/>
      <dgm:spPr/>
    </dgm:pt>
  </dgm:ptLst>
  <dgm:cxnLst>
    <dgm:cxn modelId="{C506E802-04C1-4818-A55E-FAB7EEB6B04E}" type="presOf" srcId="{9A04F020-616F-4BC0-A88C-B4D6627E2021}" destId="{7DA8B107-BEAE-4B70-B075-FDB53E9200E6}" srcOrd="0" destOrd="0" presId="urn:microsoft.com/office/officeart/2008/layout/HorizontalMultiLevelHierarchy"/>
    <dgm:cxn modelId="{BD208406-A211-45E5-8CEF-9A056F6D3318}" type="presOf" srcId="{6DCC54AC-0228-4CEE-A52E-DD1439627F36}" destId="{E0F909C5-B604-4E53-AF5A-1B41F2EDDD14}" srcOrd="0" destOrd="0" presId="urn:microsoft.com/office/officeart/2008/layout/HorizontalMultiLevelHierarchy"/>
    <dgm:cxn modelId="{257B360C-C7A7-46DE-B36F-1554F249ADFA}" type="presOf" srcId="{1685929C-5941-40AF-8DA0-9BF97476813D}" destId="{AB59E753-4049-4476-AFA2-59EA97E64B6E}" srcOrd="1" destOrd="0" presId="urn:microsoft.com/office/officeart/2008/layout/HorizontalMultiLevelHierarchy"/>
    <dgm:cxn modelId="{5DAB370E-4054-4334-8EAE-483ADC928235}" type="presOf" srcId="{8F95D050-1561-40F1-AF05-18D275DF24B8}" destId="{1CB90AF6-C0F5-4221-AD42-1892BE41FE16}" srcOrd="0" destOrd="0" presId="urn:microsoft.com/office/officeart/2008/layout/HorizontalMultiLevelHierarchy"/>
    <dgm:cxn modelId="{68BB7811-1C3C-4F98-8926-38FDEC5C68C9}" type="presOf" srcId="{7476EF91-92A7-4B78-911A-EAE6275FD0F8}" destId="{B501FB50-22B9-4DA8-9AE9-4F494330731B}" srcOrd="0" destOrd="0" presId="urn:microsoft.com/office/officeart/2008/layout/HorizontalMultiLevelHierarchy"/>
    <dgm:cxn modelId="{ADA6F114-2670-4126-9BF0-50CB06BEFC71}" type="presOf" srcId="{1685929C-5941-40AF-8DA0-9BF97476813D}" destId="{F6067CBC-D7AE-4C22-9F0B-7AB191970C13}" srcOrd="0" destOrd="0" presId="urn:microsoft.com/office/officeart/2008/layout/HorizontalMultiLevelHierarchy"/>
    <dgm:cxn modelId="{FCB88E17-5B6B-4BE9-ABB0-3A177B33B190}" type="presOf" srcId="{64D09910-5559-45D9-8797-4951E6997D91}" destId="{2BA9364A-7D74-40A0-B649-272E74C07D6F}" srcOrd="1" destOrd="0" presId="urn:microsoft.com/office/officeart/2008/layout/HorizontalMultiLevelHierarchy"/>
    <dgm:cxn modelId="{9428BE28-3C97-4489-9797-1D82751D1FB0}" type="presOf" srcId="{2EBBF12E-35FF-4100-85E5-0B655CE5FB96}" destId="{3C9AC087-5E67-40AC-AB6E-84EBCD1B1098}" srcOrd="1" destOrd="0" presId="urn:microsoft.com/office/officeart/2008/layout/HorizontalMultiLevelHierarchy"/>
    <dgm:cxn modelId="{70354339-DED4-450B-B58D-41F3031BBF8A}" srcId="{108200A6-5DFB-4501-8145-F558C45843D5}" destId="{9A04F020-616F-4BC0-A88C-B4D6627E2021}" srcOrd="0" destOrd="0" parTransId="{77B67E59-EF09-42F2-87C2-5EB36B3ABF7F}" sibTransId="{525EE3C1-4EFE-41F3-BCEF-1F66600A5C08}"/>
    <dgm:cxn modelId="{956FB65E-213E-4FD3-BCE2-67866945D12A}" type="presOf" srcId="{928B4B3C-05BA-44A9-8437-846B49868CEE}" destId="{96C88E9D-774C-4797-AD7C-0368E1F6E79B}" srcOrd="0" destOrd="0" presId="urn:microsoft.com/office/officeart/2008/layout/HorizontalMultiLevelHierarchy"/>
    <dgm:cxn modelId="{07E44945-0AAD-4D27-8572-1E45679A5ABD}" type="presOf" srcId="{2EBBF12E-35FF-4100-85E5-0B655CE5FB96}" destId="{849B80C0-9728-40A7-A38F-DC0F1B646A78}" srcOrd="0" destOrd="0" presId="urn:microsoft.com/office/officeart/2008/layout/HorizontalMultiLevelHierarchy"/>
    <dgm:cxn modelId="{79AB3F68-FF10-45CF-8D77-848770AF44CD}" srcId="{C3E5BE6D-0C99-4DA9-BC2D-A3774E65A552}" destId="{928B4B3C-05BA-44A9-8437-846B49868CEE}" srcOrd="0" destOrd="0" parTransId="{8F95D050-1561-40F1-AF05-18D275DF24B8}" sibTransId="{BA7EE1C8-8198-4587-ADBC-1F7AF48AC1BA}"/>
    <dgm:cxn modelId="{FEE57D6E-F737-49AC-81B8-1D60864091BE}" type="presOf" srcId="{C3E5BE6D-0C99-4DA9-BC2D-A3774E65A552}" destId="{04C95413-2537-406D-9BE5-F869E0FE7C7D}" srcOrd="0" destOrd="0" presId="urn:microsoft.com/office/officeart/2008/layout/HorizontalMultiLevelHierarchy"/>
    <dgm:cxn modelId="{8057F072-52BF-448A-A78A-814CECC0DE41}" type="presOf" srcId="{29E87F87-F2CE-4BCA-BCD7-EAB9D3F39821}" destId="{07A9A082-3A10-46A7-A99B-76C25B786160}" srcOrd="0" destOrd="0" presId="urn:microsoft.com/office/officeart/2008/layout/HorizontalMultiLevelHierarchy"/>
    <dgm:cxn modelId="{198DE078-729C-4D14-92D3-B7272790A720}" srcId="{9A04F020-616F-4BC0-A88C-B4D6627E2021}" destId="{7476EF91-92A7-4B78-911A-EAE6275FD0F8}" srcOrd="3" destOrd="0" parTransId="{64D09910-5559-45D9-8797-4951E6997D91}" sibTransId="{155718DB-8FDB-47BE-9CBE-AE96656F38C8}"/>
    <dgm:cxn modelId="{F6EFDD79-92E4-4B2C-B925-BC8EECC1D4D9}" srcId="{9A04F020-616F-4BC0-A88C-B4D6627E2021}" destId="{A1C60123-8C60-443B-A10F-D6A6F47E9B38}" srcOrd="1" destOrd="0" parTransId="{2EBBF12E-35FF-4100-85E5-0B655CE5FB96}" sibTransId="{3E5352A5-2059-4B8B-90AE-C2822EBA036F}"/>
    <dgm:cxn modelId="{4B1C317A-BD3C-4CEF-97EC-093A9EFBE2A5}" type="presOf" srcId="{48538E0C-4A62-4428-9D81-C23CDDB02BCA}" destId="{310D5D1C-D188-417A-A0AA-BB089F1EF370}" srcOrd="1" destOrd="0" presId="urn:microsoft.com/office/officeart/2008/layout/HorizontalMultiLevelHierarchy"/>
    <dgm:cxn modelId="{FB004D81-A2A0-45E5-A0BB-AED29984487B}" type="presOf" srcId="{64D09910-5559-45D9-8797-4951E6997D91}" destId="{16D3FB3C-5214-44BD-A37D-C37187893A71}" srcOrd="0" destOrd="0" presId="urn:microsoft.com/office/officeart/2008/layout/HorizontalMultiLevelHierarchy"/>
    <dgm:cxn modelId="{CF239281-7010-425A-A979-3CE7D97CF5A5}" type="presOf" srcId="{1C4D9478-885C-456A-9860-99B7A8C4DFFE}" destId="{00ABE5D9-F230-49DA-905F-5480EDEC31D0}" srcOrd="0" destOrd="0" presId="urn:microsoft.com/office/officeart/2008/layout/HorizontalMultiLevelHierarchy"/>
    <dgm:cxn modelId="{25ED6993-333D-4207-89F5-B668B5C36696}" srcId="{9A04F020-616F-4BC0-A88C-B4D6627E2021}" destId="{C3E5BE6D-0C99-4DA9-BC2D-A3774E65A552}" srcOrd="2" destOrd="0" parTransId="{1685929C-5941-40AF-8DA0-9BF97476813D}" sibTransId="{FEFF0A96-AB5E-460A-90D7-9369E5D2275E}"/>
    <dgm:cxn modelId="{A203C69C-96B3-4A7E-8945-2CC8547AD0C1}" type="presOf" srcId="{48538E0C-4A62-4428-9D81-C23CDDB02BCA}" destId="{DE04045E-5287-4C13-927B-80444F35124C}" srcOrd="0" destOrd="0" presId="urn:microsoft.com/office/officeart/2008/layout/HorizontalMultiLevelHierarchy"/>
    <dgm:cxn modelId="{D9F103A8-34B9-460B-A8BF-6A00570FD5DA}" type="presOf" srcId="{8F95D050-1561-40F1-AF05-18D275DF24B8}" destId="{CA92331F-9D0F-4CD9-82AA-E3976F9D7981}" srcOrd="1" destOrd="0" presId="urn:microsoft.com/office/officeart/2008/layout/HorizontalMultiLevelHierarchy"/>
    <dgm:cxn modelId="{BD8F89B8-A661-45C6-8A65-AC4EC74201EE}" type="presOf" srcId="{108200A6-5DFB-4501-8145-F558C45843D5}" destId="{189BCF86-868B-4FFE-B1A1-EF366AD18186}" srcOrd="0" destOrd="0" presId="urn:microsoft.com/office/officeart/2008/layout/HorizontalMultiLevelHierarchy"/>
    <dgm:cxn modelId="{934F23BB-AF58-4A61-89A9-6BD3DD83668F}" srcId="{9A04F020-616F-4BC0-A88C-B4D6627E2021}" destId="{29E87F87-F2CE-4BCA-BCD7-EAB9D3F39821}" srcOrd="0" destOrd="0" parTransId="{6DCC54AC-0228-4CEE-A52E-DD1439627F36}" sibTransId="{E7FFFBA1-E1DC-4708-9B73-C7ACE7CE8571}"/>
    <dgm:cxn modelId="{650EB7C5-77A6-4951-BB9F-3939EE061B4F}" type="presOf" srcId="{A1C60123-8C60-443B-A10F-D6A6F47E9B38}" destId="{CF785516-D87C-4F86-8D6E-17BC6ACE27BF}" srcOrd="0" destOrd="0" presId="urn:microsoft.com/office/officeart/2008/layout/HorizontalMultiLevelHierarchy"/>
    <dgm:cxn modelId="{31EC87DB-AEAC-454C-B6F3-431DB45590F8}" type="presOf" srcId="{6DCC54AC-0228-4CEE-A52E-DD1439627F36}" destId="{C8C4B9F0-1051-4626-BE6E-B9A66302AA09}" srcOrd="1" destOrd="0" presId="urn:microsoft.com/office/officeart/2008/layout/HorizontalMultiLevelHierarchy"/>
    <dgm:cxn modelId="{568119F7-7614-45BB-8991-02333A3EFEFB}" srcId="{A1C60123-8C60-443B-A10F-D6A6F47E9B38}" destId="{1C4D9478-885C-456A-9860-99B7A8C4DFFE}" srcOrd="0" destOrd="0" parTransId="{48538E0C-4A62-4428-9D81-C23CDDB02BCA}" sibTransId="{3E18A597-C049-4D93-B215-4BD85D622435}"/>
    <dgm:cxn modelId="{C8DBD2A3-113B-4A7D-AC90-79FC6689F54C}" type="presParOf" srcId="{189BCF86-868B-4FFE-B1A1-EF366AD18186}" destId="{46B4F47A-145F-49A7-B78F-B009A98430CE}" srcOrd="0" destOrd="0" presId="urn:microsoft.com/office/officeart/2008/layout/HorizontalMultiLevelHierarchy"/>
    <dgm:cxn modelId="{994C34F7-F7FF-4F1B-971F-AC6831B397CC}" type="presParOf" srcId="{46B4F47A-145F-49A7-B78F-B009A98430CE}" destId="{7DA8B107-BEAE-4B70-B075-FDB53E9200E6}" srcOrd="0" destOrd="0" presId="urn:microsoft.com/office/officeart/2008/layout/HorizontalMultiLevelHierarchy"/>
    <dgm:cxn modelId="{0A46A681-A13B-4BA9-B25D-98B0B4C4AF0B}" type="presParOf" srcId="{46B4F47A-145F-49A7-B78F-B009A98430CE}" destId="{9C5D72CB-8CED-45FF-B1DB-3356DB0102D2}" srcOrd="1" destOrd="0" presId="urn:microsoft.com/office/officeart/2008/layout/HorizontalMultiLevelHierarchy"/>
    <dgm:cxn modelId="{A07498F5-3731-4E74-9595-6F0645AD8310}" type="presParOf" srcId="{9C5D72CB-8CED-45FF-B1DB-3356DB0102D2}" destId="{E0F909C5-B604-4E53-AF5A-1B41F2EDDD14}" srcOrd="0" destOrd="0" presId="urn:microsoft.com/office/officeart/2008/layout/HorizontalMultiLevelHierarchy"/>
    <dgm:cxn modelId="{68F1C599-2CF7-4E77-9720-EE408686EB1E}" type="presParOf" srcId="{E0F909C5-B604-4E53-AF5A-1B41F2EDDD14}" destId="{C8C4B9F0-1051-4626-BE6E-B9A66302AA09}" srcOrd="0" destOrd="0" presId="urn:microsoft.com/office/officeart/2008/layout/HorizontalMultiLevelHierarchy"/>
    <dgm:cxn modelId="{4AFED786-1BBB-48C6-8C03-571A3334CBF1}" type="presParOf" srcId="{9C5D72CB-8CED-45FF-B1DB-3356DB0102D2}" destId="{97C24760-B7EA-4011-9A6F-1CA95EAFB76D}" srcOrd="1" destOrd="0" presId="urn:microsoft.com/office/officeart/2008/layout/HorizontalMultiLevelHierarchy"/>
    <dgm:cxn modelId="{BC09011F-A22A-4903-B091-5472FA054CAD}" type="presParOf" srcId="{97C24760-B7EA-4011-9A6F-1CA95EAFB76D}" destId="{07A9A082-3A10-46A7-A99B-76C25B786160}" srcOrd="0" destOrd="0" presId="urn:microsoft.com/office/officeart/2008/layout/HorizontalMultiLevelHierarchy"/>
    <dgm:cxn modelId="{CF056DA4-83A8-43BE-AECF-0CA3B13789F7}" type="presParOf" srcId="{97C24760-B7EA-4011-9A6F-1CA95EAFB76D}" destId="{F8988D8E-652F-45CE-97C2-9EF7CA068DB7}" srcOrd="1" destOrd="0" presId="urn:microsoft.com/office/officeart/2008/layout/HorizontalMultiLevelHierarchy"/>
    <dgm:cxn modelId="{38EEDE5B-2F12-4CA9-93EA-F9DB817003E8}" type="presParOf" srcId="{9C5D72CB-8CED-45FF-B1DB-3356DB0102D2}" destId="{849B80C0-9728-40A7-A38F-DC0F1B646A78}" srcOrd="2" destOrd="0" presId="urn:microsoft.com/office/officeart/2008/layout/HorizontalMultiLevelHierarchy"/>
    <dgm:cxn modelId="{7680BD07-1B13-4DF0-AD1E-AE59A7D829EE}" type="presParOf" srcId="{849B80C0-9728-40A7-A38F-DC0F1B646A78}" destId="{3C9AC087-5E67-40AC-AB6E-84EBCD1B1098}" srcOrd="0" destOrd="0" presId="urn:microsoft.com/office/officeart/2008/layout/HorizontalMultiLevelHierarchy"/>
    <dgm:cxn modelId="{5040AF15-8055-431B-B3A8-8C66F9F35C5B}" type="presParOf" srcId="{9C5D72CB-8CED-45FF-B1DB-3356DB0102D2}" destId="{5541F617-8680-4A67-96F8-030521857DE9}" srcOrd="3" destOrd="0" presId="urn:microsoft.com/office/officeart/2008/layout/HorizontalMultiLevelHierarchy"/>
    <dgm:cxn modelId="{B3ED17CD-E4B4-4B80-BFE1-5AA8FBD21818}" type="presParOf" srcId="{5541F617-8680-4A67-96F8-030521857DE9}" destId="{CF785516-D87C-4F86-8D6E-17BC6ACE27BF}" srcOrd="0" destOrd="0" presId="urn:microsoft.com/office/officeart/2008/layout/HorizontalMultiLevelHierarchy"/>
    <dgm:cxn modelId="{ACD5F059-EC14-4B66-B352-BF2C2AAFB4C4}" type="presParOf" srcId="{5541F617-8680-4A67-96F8-030521857DE9}" destId="{84E7B7F2-365C-4BC7-B06E-0E49C5163807}" srcOrd="1" destOrd="0" presId="urn:microsoft.com/office/officeart/2008/layout/HorizontalMultiLevelHierarchy"/>
    <dgm:cxn modelId="{E9E1F488-1486-4A8B-A3E5-971FA11CF5B6}" type="presParOf" srcId="{84E7B7F2-365C-4BC7-B06E-0E49C5163807}" destId="{DE04045E-5287-4C13-927B-80444F35124C}" srcOrd="0" destOrd="0" presId="urn:microsoft.com/office/officeart/2008/layout/HorizontalMultiLevelHierarchy"/>
    <dgm:cxn modelId="{C3CA5BB7-DAEC-46D6-8A99-8BCA7736CECA}" type="presParOf" srcId="{DE04045E-5287-4C13-927B-80444F35124C}" destId="{310D5D1C-D188-417A-A0AA-BB089F1EF370}" srcOrd="0" destOrd="0" presId="urn:microsoft.com/office/officeart/2008/layout/HorizontalMultiLevelHierarchy"/>
    <dgm:cxn modelId="{71A3343E-450B-477B-893F-088362BDD859}" type="presParOf" srcId="{84E7B7F2-365C-4BC7-B06E-0E49C5163807}" destId="{9216195D-B15F-44E3-BFAB-BB65D5D82CB6}" srcOrd="1" destOrd="0" presId="urn:microsoft.com/office/officeart/2008/layout/HorizontalMultiLevelHierarchy"/>
    <dgm:cxn modelId="{887E2488-894A-485E-9315-9546C7317AA6}" type="presParOf" srcId="{9216195D-B15F-44E3-BFAB-BB65D5D82CB6}" destId="{00ABE5D9-F230-49DA-905F-5480EDEC31D0}" srcOrd="0" destOrd="0" presId="urn:microsoft.com/office/officeart/2008/layout/HorizontalMultiLevelHierarchy"/>
    <dgm:cxn modelId="{E6EFB447-D517-42E3-AFE6-3C5909743579}" type="presParOf" srcId="{9216195D-B15F-44E3-BFAB-BB65D5D82CB6}" destId="{BC846D89-A38F-4712-B22C-DF12D8DF0D27}" srcOrd="1" destOrd="0" presId="urn:microsoft.com/office/officeart/2008/layout/HorizontalMultiLevelHierarchy"/>
    <dgm:cxn modelId="{45D40C87-F846-457B-9B39-10BBEEFFFDAA}" type="presParOf" srcId="{9C5D72CB-8CED-45FF-B1DB-3356DB0102D2}" destId="{F6067CBC-D7AE-4C22-9F0B-7AB191970C13}" srcOrd="4" destOrd="0" presId="urn:microsoft.com/office/officeart/2008/layout/HorizontalMultiLevelHierarchy"/>
    <dgm:cxn modelId="{385FC464-B023-49C3-95B3-0F079C4D1F6E}" type="presParOf" srcId="{F6067CBC-D7AE-4C22-9F0B-7AB191970C13}" destId="{AB59E753-4049-4476-AFA2-59EA97E64B6E}" srcOrd="0" destOrd="0" presId="urn:microsoft.com/office/officeart/2008/layout/HorizontalMultiLevelHierarchy"/>
    <dgm:cxn modelId="{725368DA-0F4A-409F-B674-73B35F5E6264}" type="presParOf" srcId="{9C5D72CB-8CED-45FF-B1DB-3356DB0102D2}" destId="{C992C438-084F-4A89-992A-28F0FBEE9C4A}" srcOrd="5" destOrd="0" presId="urn:microsoft.com/office/officeart/2008/layout/HorizontalMultiLevelHierarchy"/>
    <dgm:cxn modelId="{DF2EB0A4-13A3-4E93-B0D5-441AD1927948}" type="presParOf" srcId="{C992C438-084F-4A89-992A-28F0FBEE9C4A}" destId="{04C95413-2537-406D-9BE5-F869E0FE7C7D}" srcOrd="0" destOrd="0" presId="urn:microsoft.com/office/officeart/2008/layout/HorizontalMultiLevelHierarchy"/>
    <dgm:cxn modelId="{0834C76E-7DC5-4B27-A7BA-9E9BF3ABCEAC}" type="presParOf" srcId="{C992C438-084F-4A89-992A-28F0FBEE9C4A}" destId="{A80810C9-69C3-4F96-9D29-63AD17DCF7C6}" srcOrd="1" destOrd="0" presId="urn:microsoft.com/office/officeart/2008/layout/HorizontalMultiLevelHierarchy"/>
    <dgm:cxn modelId="{6A40AFA7-4BE1-4792-8D82-A38168DDCC9D}" type="presParOf" srcId="{A80810C9-69C3-4F96-9D29-63AD17DCF7C6}" destId="{1CB90AF6-C0F5-4221-AD42-1892BE41FE16}" srcOrd="0" destOrd="0" presId="urn:microsoft.com/office/officeart/2008/layout/HorizontalMultiLevelHierarchy"/>
    <dgm:cxn modelId="{6BCAC093-5187-4094-A328-E7F5293E0995}" type="presParOf" srcId="{1CB90AF6-C0F5-4221-AD42-1892BE41FE16}" destId="{CA92331F-9D0F-4CD9-82AA-E3976F9D7981}" srcOrd="0" destOrd="0" presId="urn:microsoft.com/office/officeart/2008/layout/HorizontalMultiLevelHierarchy"/>
    <dgm:cxn modelId="{F45A9DD1-8C89-434F-9D51-23D6E872EFED}" type="presParOf" srcId="{A80810C9-69C3-4F96-9D29-63AD17DCF7C6}" destId="{34B753CF-D51F-4EFA-B7D2-EFF2E163D0C1}" srcOrd="1" destOrd="0" presId="urn:microsoft.com/office/officeart/2008/layout/HorizontalMultiLevelHierarchy"/>
    <dgm:cxn modelId="{89266F77-1E09-4506-8688-B20AD7B7FC9A}" type="presParOf" srcId="{34B753CF-D51F-4EFA-B7D2-EFF2E163D0C1}" destId="{96C88E9D-774C-4797-AD7C-0368E1F6E79B}" srcOrd="0" destOrd="0" presId="urn:microsoft.com/office/officeart/2008/layout/HorizontalMultiLevelHierarchy"/>
    <dgm:cxn modelId="{1BA0479E-3FCC-43B7-BB6C-D2AA3C375936}" type="presParOf" srcId="{34B753CF-D51F-4EFA-B7D2-EFF2E163D0C1}" destId="{22DC6DFE-0C12-4EAD-84C6-0A5B75E6AE27}" srcOrd="1" destOrd="0" presId="urn:microsoft.com/office/officeart/2008/layout/HorizontalMultiLevelHierarchy"/>
    <dgm:cxn modelId="{DD7486E0-C8D6-4786-97FC-57906211CB73}" type="presParOf" srcId="{9C5D72CB-8CED-45FF-B1DB-3356DB0102D2}" destId="{16D3FB3C-5214-44BD-A37D-C37187893A71}" srcOrd="6" destOrd="0" presId="urn:microsoft.com/office/officeart/2008/layout/HorizontalMultiLevelHierarchy"/>
    <dgm:cxn modelId="{3CBA8A5D-AB49-4A98-B202-E451FD88A1F6}" type="presParOf" srcId="{16D3FB3C-5214-44BD-A37D-C37187893A71}" destId="{2BA9364A-7D74-40A0-B649-272E74C07D6F}" srcOrd="0" destOrd="0" presId="urn:microsoft.com/office/officeart/2008/layout/HorizontalMultiLevelHierarchy"/>
    <dgm:cxn modelId="{8F54BDA9-BE4F-42FD-AA11-C078372E0542}" type="presParOf" srcId="{9C5D72CB-8CED-45FF-B1DB-3356DB0102D2}" destId="{D1309472-4048-4B78-AC5A-752FAED51580}" srcOrd="7" destOrd="0" presId="urn:microsoft.com/office/officeart/2008/layout/HorizontalMultiLevelHierarchy"/>
    <dgm:cxn modelId="{37901513-21D9-4EC4-91C7-5CC4DA27C02B}" type="presParOf" srcId="{D1309472-4048-4B78-AC5A-752FAED51580}" destId="{B501FB50-22B9-4DA8-9AE9-4F494330731B}" srcOrd="0" destOrd="0" presId="urn:microsoft.com/office/officeart/2008/layout/HorizontalMultiLevelHierarchy"/>
    <dgm:cxn modelId="{E9F20DB5-3834-4E97-AAC6-CD9BC3730D35}" type="presParOf" srcId="{D1309472-4048-4B78-AC5A-752FAED51580}" destId="{3C307351-564E-4874-A3CC-BAC05A3D0BB6}" srcOrd="1" destOrd="0" presId="urn:microsoft.com/office/officeart/2008/layout/HorizontalMultiLevelHierarchy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D3FB3C-5214-44BD-A37D-C37187893A71}">
      <dsp:nvSpPr>
        <dsp:cNvPr id="0" name=""/>
        <dsp:cNvSpPr/>
      </dsp:nvSpPr>
      <dsp:spPr>
        <a:xfrm>
          <a:off x="529321" y="2503278"/>
          <a:ext cx="346743" cy="9910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3371" y="0"/>
              </a:lnTo>
              <a:lnTo>
                <a:pt x="173371" y="991074"/>
              </a:lnTo>
              <a:lnTo>
                <a:pt x="346743" y="991074"/>
              </a:lnTo>
            </a:path>
          </a:pathLst>
        </a:custGeom>
        <a:noFill/>
        <a:ln w="12700" cap="flat" cmpd="sng" algn="ctr">
          <a:solidFill>
            <a:srgbClr val="56C3A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PT" sz="500" kern="1200"/>
        </a:p>
      </dsp:txBody>
      <dsp:txXfrm>
        <a:off x="676443" y="2972566"/>
        <a:ext cx="52499" cy="52499"/>
      </dsp:txXfrm>
    </dsp:sp>
    <dsp:sp modelId="{1CB90AF6-C0F5-4221-AD42-1892BE41FE16}">
      <dsp:nvSpPr>
        <dsp:cNvPr id="0" name=""/>
        <dsp:cNvSpPr/>
      </dsp:nvSpPr>
      <dsp:spPr>
        <a:xfrm>
          <a:off x="3316414" y="2787916"/>
          <a:ext cx="3467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46743" y="45720"/>
              </a:lnTo>
            </a:path>
          </a:pathLst>
        </a:custGeom>
        <a:noFill/>
        <a:ln w="12700" cap="flat" cmpd="sng" algn="ctr">
          <a:solidFill>
            <a:srgbClr val="56C3A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PT" sz="500" kern="1200"/>
        </a:p>
      </dsp:txBody>
      <dsp:txXfrm>
        <a:off x="3481118" y="2824968"/>
        <a:ext cx="17337" cy="17337"/>
      </dsp:txXfrm>
    </dsp:sp>
    <dsp:sp modelId="{F6067CBC-D7AE-4C22-9F0B-7AB191970C13}">
      <dsp:nvSpPr>
        <dsp:cNvPr id="0" name=""/>
        <dsp:cNvSpPr/>
      </dsp:nvSpPr>
      <dsp:spPr>
        <a:xfrm>
          <a:off x="529321" y="2503278"/>
          <a:ext cx="346743" cy="3303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3371" y="0"/>
              </a:lnTo>
              <a:lnTo>
                <a:pt x="173371" y="330358"/>
              </a:lnTo>
              <a:lnTo>
                <a:pt x="346743" y="330358"/>
              </a:lnTo>
            </a:path>
          </a:pathLst>
        </a:custGeom>
        <a:noFill/>
        <a:ln w="12700" cap="flat" cmpd="sng" algn="ctr">
          <a:solidFill>
            <a:srgbClr val="56C3A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PT" sz="500" kern="1200"/>
        </a:p>
      </dsp:txBody>
      <dsp:txXfrm>
        <a:off x="690720" y="2656484"/>
        <a:ext cx="23946" cy="23946"/>
      </dsp:txXfrm>
    </dsp:sp>
    <dsp:sp modelId="{DE04045E-5287-4C13-927B-80444F35124C}">
      <dsp:nvSpPr>
        <dsp:cNvPr id="0" name=""/>
        <dsp:cNvSpPr/>
      </dsp:nvSpPr>
      <dsp:spPr>
        <a:xfrm>
          <a:off x="3316414" y="2127200"/>
          <a:ext cx="3467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46743" y="45720"/>
              </a:lnTo>
            </a:path>
          </a:pathLst>
        </a:custGeom>
        <a:noFill/>
        <a:ln w="12700" cap="flat" cmpd="sng" algn="ctr">
          <a:solidFill>
            <a:srgbClr val="56C3A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>
            <a:solidFill>
              <a:srgbClr val="56C3A4"/>
            </a:solidFill>
          </a:endParaRPr>
        </a:p>
      </dsp:txBody>
      <dsp:txXfrm>
        <a:off x="3481118" y="2164251"/>
        <a:ext cx="17337" cy="17337"/>
      </dsp:txXfrm>
    </dsp:sp>
    <dsp:sp modelId="{849B80C0-9728-40A7-A38F-DC0F1B646A78}">
      <dsp:nvSpPr>
        <dsp:cNvPr id="0" name=""/>
        <dsp:cNvSpPr/>
      </dsp:nvSpPr>
      <dsp:spPr>
        <a:xfrm>
          <a:off x="529321" y="2172920"/>
          <a:ext cx="346743" cy="330358"/>
        </a:xfrm>
        <a:custGeom>
          <a:avLst/>
          <a:gdLst/>
          <a:ahLst/>
          <a:cxnLst/>
          <a:rect l="0" t="0" r="0" b="0"/>
          <a:pathLst>
            <a:path>
              <a:moveTo>
                <a:pt x="0" y="330358"/>
              </a:moveTo>
              <a:lnTo>
                <a:pt x="173371" y="330358"/>
              </a:lnTo>
              <a:lnTo>
                <a:pt x="173371" y="0"/>
              </a:lnTo>
              <a:lnTo>
                <a:pt x="346743" y="0"/>
              </a:lnTo>
            </a:path>
          </a:pathLst>
        </a:custGeom>
        <a:noFill/>
        <a:ln w="12700" cap="flat" cmpd="sng" algn="ctr">
          <a:solidFill>
            <a:srgbClr val="56C3A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690720" y="2326126"/>
        <a:ext cx="23946" cy="23946"/>
      </dsp:txXfrm>
    </dsp:sp>
    <dsp:sp modelId="{E0F909C5-B604-4E53-AF5A-1B41F2EDDD14}">
      <dsp:nvSpPr>
        <dsp:cNvPr id="0" name=""/>
        <dsp:cNvSpPr/>
      </dsp:nvSpPr>
      <dsp:spPr>
        <a:xfrm>
          <a:off x="529321" y="1512203"/>
          <a:ext cx="346743" cy="991074"/>
        </a:xfrm>
        <a:custGeom>
          <a:avLst/>
          <a:gdLst/>
          <a:ahLst/>
          <a:cxnLst/>
          <a:rect l="0" t="0" r="0" b="0"/>
          <a:pathLst>
            <a:path>
              <a:moveTo>
                <a:pt x="0" y="991074"/>
              </a:moveTo>
              <a:lnTo>
                <a:pt x="173371" y="991074"/>
              </a:lnTo>
              <a:lnTo>
                <a:pt x="173371" y="0"/>
              </a:lnTo>
              <a:lnTo>
                <a:pt x="346743" y="0"/>
              </a:lnTo>
            </a:path>
          </a:pathLst>
        </a:custGeom>
        <a:noFill/>
        <a:ln w="12700" cap="flat" cmpd="sng" algn="ctr">
          <a:solidFill>
            <a:srgbClr val="56C3A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PT" sz="500" kern="1200"/>
        </a:p>
      </dsp:txBody>
      <dsp:txXfrm>
        <a:off x="676443" y="1981491"/>
        <a:ext cx="52499" cy="52499"/>
      </dsp:txXfrm>
    </dsp:sp>
    <dsp:sp modelId="{7DA8B107-BEAE-4B70-B075-FDB53E9200E6}">
      <dsp:nvSpPr>
        <dsp:cNvPr id="0" name=""/>
        <dsp:cNvSpPr/>
      </dsp:nvSpPr>
      <dsp:spPr>
        <a:xfrm rot="16200000">
          <a:off x="-725066" y="2238991"/>
          <a:ext cx="1980201" cy="528573"/>
        </a:xfrm>
        <a:prstGeom prst="rect">
          <a:avLst/>
        </a:prstGeom>
        <a:solidFill>
          <a:srgbClr val="227AF4">
            <a:alpha val="0"/>
          </a:srgbClr>
        </a:solidFill>
        <a:ln w="12700" cap="sq" cmpd="sng" algn="ctr">
          <a:solidFill>
            <a:srgbClr val="56C3A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kern="1200" spc="300" dirty="0">
              <a:solidFill>
                <a:schemeClr val="bg1"/>
              </a:solidFill>
              <a:latin typeface="+mj-lt"/>
              <a:cs typeface="Archivo Narrow" panose="020B0506020202020B04" charset="0"/>
              <a:sym typeface="+mn-ea"/>
            </a:rPr>
            <a:t>HOME PAGE</a:t>
          </a:r>
          <a:endParaRPr lang="en-GB" sz="1200" kern="1200" spc="300" dirty="0">
            <a:solidFill>
              <a:schemeClr val="bg1"/>
            </a:solidFill>
            <a:latin typeface="+mj-lt"/>
          </a:endParaRPr>
        </a:p>
      </dsp:txBody>
      <dsp:txXfrm>
        <a:off x="-725066" y="2238991"/>
        <a:ext cx="1980201" cy="528573"/>
      </dsp:txXfrm>
    </dsp:sp>
    <dsp:sp modelId="{07A9A082-3A10-46A7-A99B-76C25B786160}">
      <dsp:nvSpPr>
        <dsp:cNvPr id="0" name=""/>
        <dsp:cNvSpPr/>
      </dsp:nvSpPr>
      <dsp:spPr>
        <a:xfrm>
          <a:off x="876065" y="1247917"/>
          <a:ext cx="2440349" cy="528573"/>
        </a:xfrm>
        <a:prstGeom prst="rect">
          <a:avLst/>
        </a:prstGeom>
        <a:solidFill>
          <a:srgbClr val="227AF4">
            <a:alpha val="0"/>
          </a:srgbClr>
        </a:solidFill>
        <a:ln w="12700" cap="flat" cmpd="sng" algn="ctr">
          <a:solidFill>
            <a:srgbClr val="56C3A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kern="1200" spc="300" noProof="0" dirty="0">
              <a:solidFill>
                <a:schemeClr val="bg1"/>
              </a:solidFill>
              <a:latin typeface="+mj-lt"/>
            </a:rPr>
            <a:t>Sobre</a:t>
          </a:r>
        </a:p>
      </dsp:txBody>
      <dsp:txXfrm>
        <a:off x="876065" y="1247917"/>
        <a:ext cx="2440349" cy="528573"/>
      </dsp:txXfrm>
    </dsp:sp>
    <dsp:sp modelId="{CF785516-D87C-4F86-8D6E-17BC6ACE27BF}">
      <dsp:nvSpPr>
        <dsp:cNvPr id="0" name=""/>
        <dsp:cNvSpPr/>
      </dsp:nvSpPr>
      <dsp:spPr>
        <a:xfrm>
          <a:off x="876065" y="1908633"/>
          <a:ext cx="2440349" cy="528573"/>
        </a:xfrm>
        <a:prstGeom prst="rect">
          <a:avLst/>
        </a:prstGeom>
        <a:solidFill>
          <a:srgbClr val="227AF4">
            <a:alpha val="0"/>
          </a:srgbClr>
        </a:solidFill>
        <a:ln w="12700" cap="flat" cmpd="sng" algn="ctr">
          <a:solidFill>
            <a:srgbClr val="56C3A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kern="1200" spc="300" dirty="0">
              <a:solidFill>
                <a:schemeClr val="bg1"/>
              </a:solidFill>
              <a:latin typeface="+mj-lt"/>
              <a:cs typeface="Archivo Narrow" panose="020B0506020202020B04" charset="0"/>
              <a:sym typeface="+mn-ea"/>
            </a:rPr>
            <a:t>Loja</a:t>
          </a:r>
          <a:endParaRPr lang="en-GB" sz="1400" kern="1200" spc="300" dirty="0">
            <a:latin typeface="+mj-lt"/>
          </a:endParaRPr>
        </a:p>
      </dsp:txBody>
      <dsp:txXfrm>
        <a:off x="876065" y="1908633"/>
        <a:ext cx="2440349" cy="528573"/>
      </dsp:txXfrm>
    </dsp:sp>
    <dsp:sp modelId="{00ABE5D9-F230-49DA-905F-5480EDEC31D0}">
      <dsp:nvSpPr>
        <dsp:cNvPr id="0" name=""/>
        <dsp:cNvSpPr/>
      </dsp:nvSpPr>
      <dsp:spPr>
        <a:xfrm>
          <a:off x="3663158" y="1908633"/>
          <a:ext cx="3324269" cy="528573"/>
        </a:xfrm>
        <a:prstGeom prst="rect">
          <a:avLst/>
        </a:prstGeom>
        <a:solidFill>
          <a:schemeClr val="accent1">
            <a:hueOff val="0"/>
            <a:satOff val="0"/>
            <a:lumOff val="0"/>
            <a:alpha val="0"/>
          </a:schemeClr>
        </a:solidFill>
        <a:ln w="12700" cap="flat" cmpd="sng" algn="ctr">
          <a:solidFill>
            <a:srgbClr val="56C3A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kern="1200" spc="300" noProof="0" dirty="0">
              <a:solidFill>
                <a:schemeClr val="bg1"/>
              </a:solidFill>
              <a:latin typeface="+mj-lt"/>
              <a:cs typeface="Archivo Narrow" panose="020B0506020202020B04" charset="0"/>
              <a:sym typeface="+mn-ea"/>
            </a:rPr>
            <a:t>Página individual de produto</a:t>
          </a:r>
          <a:endParaRPr lang="pt-PT" sz="1200" kern="1200" spc="300" noProof="0" dirty="0">
            <a:solidFill>
              <a:schemeClr val="bg1"/>
            </a:solidFill>
            <a:latin typeface="+mj-lt"/>
          </a:endParaRPr>
        </a:p>
      </dsp:txBody>
      <dsp:txXfrm>
        <a:off x="3663158" y="1908633"/>
        <a:ext cx="3324269" cy="528573"/>
      </dsp:txXfrm>
    </dsp:sp>
    <dsp:sp modelId="{04C95413-2537-406D-9BE5-F869E0FE7C7D}">
      <dsp:nvSpPr>
        <dsp:cNvPr id="0" name=""/>
        <dsp:cNvSpPr/>
      </dsp:nvSpPr>
      <dsp:spPr>
        <a:xfrm>
          <a:off x="876065" y="2569350"/>
          <a:ext cx="2440349" cy="528573"/>
        </a:xfrm>
        <a:prstGeom prst="rect">
          <a:avLst/>
        </a:prstGeom>
        <a:solidFill>
          <a:srgbClr val="227AF4">
            <a:alpha val="0"/>
          </a:srgbClr>
        </a:solidFill>
        <a:ln w="12700" cap="flat" cmpd="sng" algn="ctr">
          <a:solidFill>
            <a:srgbClr val="56C3A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kern="1200" spc="300" noProof="0" dirty="0">
              <a:solidFill>
                <a:schemeClr val="bg1"/>
              </a:solidFill>
              <a:latin typeface="+mj-lt"/>
            </a:rPr>
            <a:t>Blog</a:t>
          </a:r>
        </a:p>
      </dsp:txBody>
      <dsp:txXfrm>
        <a:off x="876065" y="2569350"/>
        <a:ext cx="2440349" cy="528573"/>
      </dsp:txXfrm>
    </dsp:sp>
    <dsp:sp modelId="{96C88E9D-774C-4797-AD7C-0368E1F6E79B}">
      <dsp:nvSpPr>
        <dsp:cNvPr id="0" name=""/>
        <dsp:cNvSpPr/>
      </dsp:nvSpPr>
      <dsp:spPr>
        <a:xfrm>
          <a:off x="3663158" y="2569350"/>
          <a:ext cx="3324269" cy="528573"/>
        </a:xfrm>
        <a:prstGeom prst="rect">
          <a:avLst/>
        </a:prstGeom>
        <a:solidFill>
          <a:schemeClr val="accent1">
            <a:hueOff val="0"/>
            <a:satOff val="0"/>
            <a:lumOff val="0"/>
            <a:alpha val="0"/>
          </a:schemeClr>
        </a:solidFill>
        <a:ln w="12700" cap="flat" cmpd="sng" algn="ctr">
          <a:solidFill>
            <a:srgbClr val="56C3A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kern="1200" spc="300" noProof="0" dirty="0">
              <a:solidFill>
                <a:schemeClr val="bg1"/>
              </a:solidFill>
              <a:latin typeface="+mj-lt"/>
              <a:cs typeface="Archivo Narrow" panose="020B0506020202020B04" charset="0"/>
              <a:sym typeface="+mn-ea"/>
            </a:rPr>
            <a:t>Página individual de artigo</a:t>
          </a:r>
          <a:endParaRPr lang="pt-PT" sz="1200" kern="1200" spc="300" noProof="0" dirty="0">
            <a:solidFill>
              <a:schemeClr val="bg1"/>
            </a:solidFill>
            <a:latin typeface="+mj-lt"/>
          </a:endParaRPr>
        </a:p>
      </dsp:txBody>
      <dsp:txXfrm>
        <a:off x="3663158" y="2569350"/>
        <a:ext cx="3324269" cy="528573"/>
      </dsp:txXfrm>
    </dsp:sp>
    <dsp:sp modelId="{B501FB50-22B9-4DA8-9AE9-4F494330731B}">
      <dsp:nvSpPr>
        <dsp:cNvPr id="0" name=""/>
        <dsp:cNvSpPr/>
      </dsp:nvSpPr>
      <dsp:spPr>
        <a:xfrm>
          <a:off x="876065" y="3230066"/>
          <a:ext cx="2440349" cy="528573"/>
        </a:xfrm>
        <a:prstGeom prst="rect">
          <a:avLst/>
        </a:prstGeom>
        <a:solidFill>
          <a:schemeClr val="accent1">
            <a:hueOff val="0"/>
            <a:satOff val="0"/>
            <a:lumOff val="0"/>
            <a:alpha val="0"/>
          </a:schemeClr>
        </a:solidFill>
        <a:ln w="12700" cap="flat" cmpd="sng" algn="ctr">
          <a:solidFill>
            <a:srgbClr val="56C3A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kern="1200" spc="300" noProof="0" dirty="0">
              <a:solidFill>
                <a:schemeClr val="bg1"/>
              </a:solidFill>
              <a:latin typeface="+mj-lt"/>
            </a:rPr>
            <a:t>Contactos</a:t>
          </a:r>
        </a:p>
      </dsp:txBody>
      <dsp:txXfrm>
        <a:off x="876065" y="3230066"/>
        <a:ext cx="2440349" cy="5285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1143000"/>
            <a:ext cx="4978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939800" y="1143000"/>
            <a:ext cx="4978400" cy="30861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1DD6C-1545-4AD5-A697-350A35AA5184}" type="slidenum">
              <a:rPr lang="pt-PT" smtClean="0"/>
              <a:t>20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961447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939800" y="1143000"/>
            <a:ext cx="4978400" cy="30861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1DD6C-1545-4AD5-A697-350A35AA5184}" type="slidenum">
              <a:rPr lang="pt-PT" smtClean="0"/>
              <a:t>37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300926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939800" y="1143000"/>
            <a:ext cx="4978400" cy="30861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1DD6C-1545-4AD5-A697-350A35AA5184}" type="slidenum">
              <a:rPr lang="pt-PT" smtClean="0"/>
              <a:t>38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85220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939800" y="1143000"/>
            <a:ext cx="4978400" cy="30861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1DD6C-1545-4AD5-A697-350A35AA5184}" type="slidenum">
              <a:rPr lang="pt-PT" smtClean="0"/>
              <a:t>39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030586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1143000"/>
            <a:ext cx="4978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Shape 22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30236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1143000"/>
            <a:ext cx="4978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Shape 22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08962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1143000"/>
            <a:ext cx="4978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Shape 22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87232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1143000"/>
            <a:ext cx="4978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Shape 22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7264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939800" y="1143000"/>
            <a:ext cx="4978400" cy="30861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1DD6C-1545-4AD5-A697-350A35AA5184}" type="slidenum">
              <a:rPr lang="pt-PT" smtClean="0"/>
              <a:t>21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05865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939800" y="1143000"/>
            <a:ext cx="4978400" cy="30861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1DD6C-1545-4AD5-A697-350A35AA5184}" type="slidenum">
              <a:rPr lang="pt-PT" smtClean="0"/>
              <a:t>22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1483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939800" y="1143000"/>
            <a:ext cx="4978400" cy="30861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1DD6C-1545-4AD5-A697-350A35AA5184}" type="slidenum">
              <a:rPr lang="pt-PT" smtClean="0"/>
              <a:t>23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7379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939800" y="1143000"/>
            <a:ext cx="4978400" cy="30861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1DD6C-1545-4AD5-A697-350A35AA5184}" type="slidenum">
              <a:rPr lang="pt-PT" smtClean="0"/>
              <a:t>24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530467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939800" y="1143000"/>
            <a:ext cx="4978400" cy="30861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1DD6C-1545-4AD5-A697-350A35AA5184}" type="slidenum">
              <a:rPr lang="pt-PT" smtClean="0"/>
              <a:t>26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62866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939800" y="1143000"/>
            <a:ext cx="4978400" cy="30861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1DD6C-1545-4AD5-A697-350A35AA5184}" type="slidenum">
              <a:rPr lang="pt-PT" smtClean="0"/>
              <a:t>30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343725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939800" y="1143000"/>
            <a:ext cx="4978400" cy="30861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1DD6C-1545-4AD5-A697-350A35AA5184}" type="slidenum">
              <a:rPr lang="pt-PT" smtClean="0"/>
              <a:t>32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94647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939800" y="1143000"/>
            <a:ext cx="4978400" cy="30861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1DD6C-1545-4AD5-A697-350A35AA5184}" type="slidenum">
              <a:rPr lang="pt-PT" smtClean="0"/>
              <a:t>36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91928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squema Personalizado">
    <p:bg>
      <p:bgPr>
        <a:solidFill>
          <a:srgbClr val="56C3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D216C-99B4-46FD-9645-45F771DF8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4" y="573761"/>
            <a:ext cx="3921166" cy="10219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829544"/>
            <a:r>
              <a:rPr lang="en-US" dirty="0">
                <a:solidFill>
                  <a:prstClr val="white"/>
                </a:solidFill>
              </a:rPr>
              <a:t>LINK&amp;GROW </a:t>
            </a:r>
            <a:r>
              <a:rPr lang="en-US" dirty="0">
                <a:solidFill>
                  <a:srgbClr val="E7E6E6">
                    <a:lumMod val="25000"/>
                  </a:srgbClr>
                </a:solidFill>
              </a:rPr>
              <a:t>WEBSITE </a:t>
            </a:r>
            <a:r>
              <a:rPr lang="en-US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E7E6E6">
                    <a:lumMod val="10000"/>
                  </a:srgbClr>
                </a:solidFill>
              </a:rPr>
              <a:pPr defTabSz="829544"/>
              <a:t>‹nº›</a:t>
            </a:fld>
            <a:r>
              <a:rPr lang="en-US">
                <a:solidFill>
                  <a:srgbClr val="E7E6E6">
                    <a:lumMod val="10000"/>
                  </a:srgbClr>
                </a:solidFill>
              </a:rPr>
              <a:t> |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6259D19-1709-4B15-9A95-F88916F9B3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92429" y="3239838"/>
            <a:ext cx="5207143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974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3nivel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WEBSITE  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616DDD9A-3364-4B98-BCE1-6AC69B72595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308102" y="2087790"/>
            <a:ext cx="9828213" cy="4760913"/>
          </a:xfrm>
        </p:spPr>
        <p:txBody>
          <a:bodyPr>
            <a:normAutofit/>
          </a:bodyPr>
          <a:lstStyle>
            <a:lvl1pPr marL="288021" indent="-288021">
              <a:lnSpc>
                <a:spcPts val="2800"/>
              </a:lnSpc>
              <a:spcAft>
                <a:spcPts val="1800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2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11" name="Marcador de Posição da Imagem 9">
            <a:extLst>
              <a:ext uri="{FF2B5EF4-FFF2-40B4-BE49-F238E27FC236}">
                <a16:creationId xmlns:a16="http://schemas.microsoft.com/office/drawing/2014/main" id="{27ACD884-6443-4DE0-B987-CF1D80BFAD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62981" y="548026"/>
            <a:ext cx="2836863" cy="465137"/>
          </a:xfrm>
        </p:spPr>
        <p:txBody>
          <a:bodyPr lIns="0" tIns="0" rIns="0" bIns="0">
            <a:noAutofit/>
          </a:bodyPr>
          <a:lstStyle>
            <a:lvl1pPr algn="r">
              <a:defRPr/>
            </a:lvl1pPr>
          </a:lstStyle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00320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3nivel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WEBSITE  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616DDD9A-3364-4B98-BCE1-6AC69B72595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308102" y="2087790"/>
            <a:ext cx="9828213" cy="4760913"/>
          </a:xfrm>
        </p:spPr>
        <p:txBody>
          <a:bodyPr>
            <a:normAutofit/>
          </a:bodyPr>
          <a:lstStyle>
            <a:lvl1pPr marL="288021" indent="-288021">
              <a:lnSpc>
                <a:spcPts val="2800"/>
              </a:lnSpc>
              <a:spcAft>
                <a:spcPts val="1800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2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11" name="Marcador de Posição da Imagem 9">
            <a:extLst>
              <a:ext uri="{FF2B5EF4-FFF2-40B4-BE49-F238E27FC236}">
                <a16:creationId xmlns:a16="http://schemas.microsoft.com/office/drawing/2014/main" id="{27ACD884-6443-4DE0-B987-CF1D80BFAD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62981" y="548026"/>
            <a:ext cx="2836863" cy="465137"/>
          </a:xfrm>
        </p:spPr>
        <p:txBody>
          <a:bodyPr lIns="0" tIns="0" rIns="0" bIns="0">
            <a:noAutofit/>
          </a:bodyPr>
          <a:lstStyle>
            <a:lvl1pPr algn="r">
              <a:defRPr/>
            </a:lvl1pPr>
          </a:lstStyle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39038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squema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ção do Número do Diapositivo 7">
            <a:extLst>
              <a:ext uri="{FF2B5EF4-FFF2-40B4-BE49-F238E27FC236}">
                <a16:creationId xmlns:a16="http://schemas.microsoft.com/office/drawing/2014/main" id="{2BC7C6EA-1DE7-405E-8E3D-03C014C3DA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E7E6E6">
                    <a:lumMod val="10000"/>
                  </a:srgbClr>
                </a:solidFill>
              </a:rPr>
              <a:pPr defTabSz="829544"/>
              <a:t>‹nº›</a:t>
            </a:fld>
            <a:r>
              <a:rPr lang="en-US">
                <a:solidFill>
                  <a:srgbClr val="E7E6E6">
                    <a:lumMod val="10000"/>
                  </a:srgbClr>
                </a:solidFill>
              </a:rPr>
              <a:t> |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</p:txBody>
      </p:sp>
      <p:sp>
        <p:nvSpPr>
          <p:cNvPr id="10" name="Marcador de Posição do Rodapé 9">
            <a:extLst>
              <a:ext uri="{FF2B5EF4-FFF2-40B4-BE49-F238E27FC236}">
                <a16:creationId xmlns:a16="http://schemas.microsoft.com/office/drawing/2014/main" id="{8888995A-D804-45B4-B2EC-B18517EE1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29544"/>
            <a:r>
              <a:rPr lang="en-US" dirty="0">
                <a:solidFill>
                  <a:srgbClr val="E7E6E6">
                    <a:lumMod val="25000"/>
                  </a:srgbClr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 </a:t>
            </a:r>
            <a:r>
              <a:rPr lang="en-US" dirty="0">
                <a:solidFill>
                  <a:srgbClr val="E7E6E6">
                    <a:lumMod val="25000"/>
                  </a:srgb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86679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829544"/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LINK&amp;GROW</a:t>
            </a:r>
            <a:r>
              <a:rPr lang="en-US" dirty="0">
                <a:solidFill>
                  <a:srgbClr val="227AF4"/>
                </a:solidFill>
              </a:rPr>
              <a:t> WEBSITE 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19677" y="2174608"/>
            <a:ext cx="10080625" cy="4765297"/>
          </a:xfrm>
        </p:spPr>
        <p:txBody>
          <a:bodyPr>
            <a:noAutofit/>
          </a:bodyPr>
          <a:lstStyle>
            <a:lvl1pPr>
              <a:defRPr>
                <a:solidFill>
                  <a:srgbClr val="56C3A4"/>
                </a:solidFill>
              </a:defRPr>
            </a:lvl1pPr>
            <a:lvl2pPr>
              <a:defRPr sz="2400"/>
            </a:lvl2pPr>
            <a:lvl3pPr>
              <a:buClr>
                <a:srgbClr val="56C3A4"/>
              </a:buClr>
              <a:defRPr/>
            </a:lvl3pPr>
            <a:lvl5pPr>
              <a:buClr>
                <a:srgbClr val="227AF4"/>
              </a:buClr>
              <a:defRPr/>
            </a:lvl5pPr>
          </a:lstStyle>
          <a:p>
            <a:pPr lvl="0"/>
            <a:r>
              <a:rPr lang="pt-PT" dirty="0"/>
              <a:t>Clique para editar os estilos do texto de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E7E6E6">
                    <a:lumMod val="10000"/>
                  </a:srgbClr>
                </a:solidFill>
              </a:rPr>
              <a:pPr defTabSz="829544"/>
              <a:t>‹nº›</a:t>
            </a:fld>
            <a:r>
              <a:rPr lang="en-US">
                <a:solidFill>
                  <a:srgbClr val="E7E6E6">
                    <a:lumMod val="10000"/>
                  </a:srgbClr>
                </a:solidFill>
              </a:rPr>
              <a:t> |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</p:txBody>
      </p:sp>
      <p:sp>
        <p:nvSpPr>
          <p:cNvPr id="24" name="Título 23">
            <a:extLst>
              <a:ext uri="{FF2B5EF4-FFF2-40B4-BE49-F238E27FC236}">
                <a16:creationId xmlns:a16="http://schemas.microsoft.com/office/drawing/2014/main" id="{4BEE0A4A-05B1-436F-AD02-9212EA46E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1670"/>
            <a:ext cx="3061675" cy="1021988"/>
          </a:xfrm>
          <a:prstGeom prst="rect">
            <a:avLst/>
          </a:prstGeo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</p:spTree>
    <p:extLst>
      <p:ext uri="{BB962C8B-B14F-4D97-AF65-F5344CB8AC3E}">
        <p14:creationId xmlns:p14="http://schemas.microsoft.com/office/powerpoint/2010/main" val="3362900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7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cliente intro 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829544"/>
            <a:r>
              <a:rPr lang="en-US" dirty="0">
                <a:solidFill>
                  <a:prstClr val="white"/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WEBSITE </a:t>
            </a:r>
            <a:r>
              <a:rPr lang="en-US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5076" y="1943100"/>
            <a:ext cx="7804150" cy="4714875"/>
          </a:xfrm>
        </p:spPr>
        <p:txBody>
          <a:bodyPr lIns="0" tIns="0" rIns="0" bIns="0" anchor="t">
            <a:noAutofit/>
          </a:bodyPr>
          <a:lstStyle>
            <a:lvl1pPr marL="0">
              <a:lnSpc>
                <a:spcPts val="3810"/>
              </a:lnSpc>
              <a:defRPr sz="2903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829544"/>
            <a:fld id="{D57F1E4F-1CFF-5643-939E-217C01CDF565}" type="slidenum">
              <a:rPr lang="en-US" smtClean="0">
                <a:solidFill>
                  <a:prstClr val="white"/>
                </a:solidFill>
              </a:rPr>
              <a:pPr defTabSz="829544"/>
              <a:t>‹nº›</a:t>
            </a:fld>
            <a:r>
              <a:rPr lang="en-US">
                <a:solidFill>
                  <a:prstClr val="white"/>
                </a:solidFill>
              </a:rPr>
              <a:t> |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D3879B0-551C-40ED-BFE3-E60646AFB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72145"/>
            <a:ext cx="3061675" cy="10219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</p:spTree>
    <p:extLst>
      <p:ext uri="{BB962C8B-B14F-4D97-AF65-F5344CB8AC3E}">
        <p14:creationId xmlns:p14="http://schemas.microsoft.com/office/powerpoint/2010/main" val="3494348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nivel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829544"/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WEBSITE 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E7E6E6">
                    <a:lumMod val="10000"/>
                  </a:srgbClr>
                </a:solidFill>
              </a:rPr>
              <a:pPr defTabSz="829544"/>
              <a:t>‹nº›</a:t>
            </a:fld>
            <a:r>
              <a:rPr lang="en-US">
                <a:solidFill>
                  <a:srgbClr val="E7E6E6">
                    <a:lumMod val="10000"/>
                  </a:srgbClr>
                </a:solidFill>
              </a:rPr>
              <a:t> |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4" y="573761"/>
            <a:ext cx="3921166" cy="1021988"/>
          </a:xfrm>
          <a:prstGeom prst="rect">
            <a:avLst/>
          </a:prstGeo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616DDD9A-3364-4B98-BCE1-6AC69B72595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308101" y="2087791"/>
            <a:ext cx="9828213" cy="4760913"/>
          </a:xfrm>
        </p:spPr>
        <p:txBody>
          <a:bodyPr>
            <a:noAutofit/>
          </a:bodyPr>
          <a:lstStyle>
            <a:lvl1pPr marL="261274" indent="-261274">
              <a:lnSpc>
                <a:spcPts val="2540"/>
              </a:lnSpc>
              <a:spcAft>
                <a:spcPts val="1633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2177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1465163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cronograma complex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DF8D49-42A8-42E0-807A-2F8884BB6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243"/>
            <a:ext cx="3061675" cy="1021988"/>
          </a:xfrm>
          <a:prstGeom prst="rect">
            <a:avLst/>
          </a:prstGeo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8ED435B9-13C1-40DB-9194-54584B9FB4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829544"/>
            <a:r>
              <a:rPr lang="en-US" dirty="0">
                <a:solidFill>
                  <a:srgbClr val="E7E6E6">
                    <a:lumMod val="25000"/>
                  </a:srgb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WEBSITE </a:t>
            </a:r>
            <a:r>
              <a:rPr lang="en-US" dirty="0">
                <a:solidFill>
                  <a:srgbClr val="E7E6E6">
                    <a:lumMod val="25000"/>
                  </a:srgbClr>
                </a:solidFill>
              </a:rPr>
              <a:t> 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99AED941-BB38-4A10-85F5-2E0EB83FE5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E7E6E6">
                    <a:lumMod val="10000"/>
                  </a:srgbClr>
                </a:solidFill>
              </a:rPr>
              <a:pPr defTabSz="829544"/>
              <a:t>‹nº›</a:t>
            </a:fld>
            <a:r>
              <a:rPr lang="en-US">
                <a:solidFill>
                  <a:srgbClr val="E7E6E6">
                    <a:lumMod val="10000"/>
                  </a:srgbClr>
                </a:solidFill>
              </a:rPr>
              <a:t> |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</p:txBody>
      </p:sp>
      <p:sp>
        <p:nvSpPr>
          <p:cNvPr id="6" name="Marcador de Posição do Texto 19">
            <a:extLst>
              <a:ext uri="{FF2B5EF4-FFF2-40B4-BE49-F238E27FC236}">
                <a16:creationId xmlns:a16="http://schemas.microsoft.com/office/drawing/2014/main" id="{0D058DCE-17BC-4618-AC9F-F0EAD434704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404673" y="2114999"/>
            <a:ext cx="2898173" cy="228151"/>
          </a:xfrm>
        </p:spPr>
        <p:txBody>
          <a:bodyPr lIns="0" tIns="0" rIns="0" bIns="0">
            <a:noAutofit/>
          </a:bodyPr>
          <a:lstStyle>
            <a:lvl1pPr algn="r">
              <a:defRPr sz="1633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7" name="Marcador de Posição do Texto 5">
            <a:extLst>
              <a:ext uri="{FF2B5EF4-FFF2-40B4-BE49-F238E27FC236}">
                <a16:creationId xmlns:a16="http://schemas.microsoft.com/office/drawing/2014/main" id="{82EA64EC-906D-42F2-B2D8-5DB819AFC1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8332" y="2040838"/>
            <a:ext cx="8494272" cy="735319"/>
          </a:xfrm>
        </p:spPr>
        <p:txBody>
          <a:bodyPr lIns="0" tIns="0" rIns="0" bIns="0">
            <a:noAutofit/>
          </a:bodyPr>
          <a:lstStyle>
            <a:lvl1pPr marL="0">
              <a:spcAft>
                <a:spcPts val="2722"/>
              </a:spcAft>
              <a:defRPr sz="2177">
                <a:solidFill>
                  <a:schemeClr val="bg2">
                    <a:lumMod val="25000"/>
                  </a:schemeClr>
                </a:solidFill>
              </a:defRPr>
            </a:lvl1pPr>
            <a:lvl2pPr marL="261274" indent="-261274">
              <a:lnSpc>
                <a:spcPct val="150000"/>
              </a:lnSpc>
              <a:spcAft>
                <a:spcPts val="0"/>
              </a:spcAft>
              <a:buFontTx/>
              <a:buNone/>
              <a:defRPr sz="1270" b="0"/>
            </a:lvl2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8" name="Marcador de Posição do Texto 19">
            <a:extLst>
              <a:ext uri="{FF2B5EF4-FFF2-40B4-BE49-F238E27FC236}">
                <a16:creationId xmlns:a16="http://schemas.microsoft.com/office/drawing/2014/main" id="{8A6431F1-F303-47EF-B70E-8D60AF0D67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6066" y="2884493"/>
            <a:ext cx="1506070" cy="589643"/>
          </a:xfrm>
        </p:spPr>
        <p:txBody>
          <a:bodyPr lIns="0" tIns="0" rIns="0" bIns="0" anchor="t" anchorCtr="0">
            <a:noAutofit/>
          </a:bodyPr>
          <a:lstStyle>
            <a:lvl1pPr algn="r">
              <a:defRPr sz="1089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14" name="Marcador de Posição de Conteúdo 13">
            <a:extLst>
              <a:ext uri="{FF2B5EF4-FFF2-40B4-BE49-F238E27FC236}">
                <a16:creationId xmlns:a16="http://schemas.microsoft.com/office/drawing/2014/main" id="{1BCFCE28-ABC4-4677-864A-0DF822934E5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3228334" y="2880597"/>
            <a:ext cx="8160393" cy="4023485"/>
          </a:xfrm>
        </p:spPr>
        <p:txBody>
          <a:bodyPr lIns="0" tIns="0" rIns="0" bIns="0">
            <a:noAutofit/>
          </a:bodyPr>
          <a:lstStyle>
            <a:lvl1pPr marL="261274" indent="-261274">
              <a:lnSpc>
                <a:spcPct val="100000"/>
              </a:lnSpc>
              <a:spcAft>
                <a:spcPts val="544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27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</a:t>
            </a:r>
          </a:p>
        </p:txBody>
      </p:sp>
    </p:spTree>
    <p:extLst>
      <p:ext uri="{BB962C8B-B14F-4D97-AF65-F5344CB8AC3E}">
        <p14:creationId xmlns:p14="http://schemas.microsoft.com/office/powerpoint/2010/main" val="652332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182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 ESTRU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397362" y="2114999"/>
            <a:ext cx="2898173" cy="228151"/>
          </a:xfrm>
        </p:spPr>
        <p:txBody>
          <a:bodyPr lIns="0" tIns="0" rIns="0" bIns="0">
            <a:noAutofit/>
          </a:bodyPr>
          <a:lstStyle>
            <a:lvl1pPr algn="r">
              <a:defRPr sz="1633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E7E6E6">
                    <a:lumMod val="10000"/>
                  </a:srgbClr>
                </a:solidFill>
              </a:rPr>
              <a:pPr defTabSz="829544"/>
              <a:t>‹nº›</a:t>
            </a:fld>
            <a:r>
              <a:rPr lang="en-US">
                <a:solidFill>
                  <a:srgbClr val="E7E6E6">
                    <a:lumMod val="10000"/>
                  </a:srgbClr>
                </a:solidFill>
              </a:rPr>
              <a:t> |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defTabSz="829544"/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WEBSITE 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2074"/>
            <a:ext cx="3061675" cy="1021988"/>
          </a:xfrm>
          <a:prstGeom prst="rect">
            <a:avLst/>
          </a:prstGeo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41F93CF5-7DC6-4092-BF08-82E0A66B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4834" y="2033775"/>
            <a:ext cx="7818902" cy="618752"/>
          </a:xfrm>
        </p:spPr>
        <p:txBody>
          <a:bodyPr lIns="0" tIns="0" rIns="0" bIns="0">
            <a:noAutofit/>
          </a:bodyPr>
          <a:lstStyle>
            <a:lvl1pPr marL="0">
              <a:spcAft>
                <a:spcPts val="2722"/>
              </a:spcAft>
              <a:defRPr sz="2177">
                <a:solidFill>
                  <a:schemeClr val="bg2">
                    <a:lumMod val="25000"/>
                  </a:schemeClr>
                </a:solidFill>
              </a:defRPr>
            </a:lvl1pPr>
            <a:lvl2pPr marL="261274" indent="-261274">
              <a:lnSpc>
                <a:spcPct val="150000"/>
              </a:lnSpc>
              <a:spcAft>
                <a:spcPts val="0"/>
              </a:spcAft>
              <a:buFontTx/>
              <a:buNone/>
              <a:defRPr sz="1270" b="0"/>
            </a:lvl2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22" name="Marcador de Posição do Texto 19">
            <a:extLst>
              <a:ext uri="{FF2B5EF4-FFF2-40B4-BE49-F238E27FC236}">
                <a16:creationId xmlns:a16="http://schemas.microsoft.com/office/drawing/2014/main" id="{631E1194-960D-43D7-BF3A-B445C3E9A8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4741" y="3779837"/>
            <a:ext cx="1506070" cy="589643"/>
          </a:xfrm>
        </p:spPr>
        <p:txBody>
          <a:bodyPr lIns="0" tIns="0" rIns="0" bIns="0" anchor="t" anchorCtr="0">
            <a:noAutofit/>
          </a:bodyPr>
          <a:lstStyle>
            <a:lvl1pPr algn="r">
              <a:defRPr sz="1089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5" name="Marcador de Posição de Conteúdo 4">
            <a:extLst>
              <a:ext uri="{FF2B5EF4-FFF2-40B4-BE49-F238E27FC236}">
                <a16:creationId xmlns:a16="http://schemas.microsoft.com/office/drawing/2014/main" id="{CC88D03E-074B-430C-B6E3-0FEB3F77FEA5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223713" y="2855232"/>
            <a:ext cx="7820025" cy="1021987"/>
          </a:xfrm>
        </p:spPr>
        <p:txBody>
          <a:bodyPr lIns="0" tIns="0" rIns="0" bIns="0">
            <a:noAutofit/>
          </a:bodyPr>
          <a:lstStyle>
            <a:lvl1pPr marL="261274" indent="0">
              <a:lnSpc>
                <a:spcPts val="1814"/>
              </a:lnSpc>
              <a:spcAft>
                <a:spcPts val="0"/>
              </a:spcAft>
              <a:defRPr sz="1452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lnSpc>
                <a:spcPts val="1996"/>
              </a:lnSpc>
              <a:spcAft>
                <a:spcPts val="0"/>
              </a:spcAft>
              <a:defRPr sz="1452" b="1"/>
            </a:lvl2pPr>
            <a:lvl3pPr indent="0">
              <a:lnSpc>
                <a:spcPct val="100000"/>
              </a:lnSpc>
              <a:defRPr sz="1270"/>
            </a:lvl3pPr>
            <a:lvl4pPr indent="0">
              <a:lnSpc>
                <a:spcPct val="100000"/>
              </a:lnSpc>
              <a:defRPr sz="1270"/>
            </a:lvl4pPr>
            <a:lvl5pPr indent="0">
              <a:lnSpc>
                <a:spcPct val="100000"/>
              </a:lnSpc>
              <a:defRPr sz="1270"/>
            </a:lvl5pPr>
          </a:lstStyle>
          <a:p>
            <a:pPr lvl="1"/>
            <a:r>
              <a:rPr lang="pt-PT" dirty="0"/>
              <a:t>Segundo nível</a:t>
            </a:r>
          </a:p>
        </p:txBody>
      </p:sp>
      <p:sp>
        <p:nvSpPr>
          <p:cNvPr id="17" name="Marcador de Posição de Conteúdo 34">
            <a:extLst>
              <a:ext uri="{FF2B5EF4-FFF2-40B4-BE49-F238E27FC236}">
                <a16:creationId xmlns:a16="http://schemas.microsoft.com/office/drawing/2014/main" id="{4B9D91E7-AD06-428F-838E-E90934B621C5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3947611" y="3896270"/>
            <a:ext cx="6972300" cy="1447460"/>
          </a:xfrm>
        </p:spPr>
        <p:txBody>
          <a:bodyPr lIns="0" tIns="360000" rIns="0" bIns="0">
            <a:normAutofit/>
          </a:bodyPr>
          <a:lstStyle>
            <a:lvl1pPr marL="261274" indent="-261274" algn="l">
              <a:lnSpc>
                <a:spcPct val="100000"/>
              </a:lnSpc>
              <a:spcAft>
                <a:spcPts val="1633"/>
              </a:spcAft>
              <a:defRPr sz="1270"/>
            </a:lvl1pPr>
            <a:lvl2pPr marL="261274" indent="-261274" algn="l">
              <a:lnSpc>
                <a:spcPct val="100000"/>
              </a:lnSpc>
              <a:spcAft>
                <a:spcPts val="1633"/>
              </a:spcAft>
              <a:defRPr sz="1270"/>
            </a:lvl2pPr>
            <a:lvl3pPr marL="261274" indent="-261274" algn="l">
              <a:lnSpc>
                <a:spcPct val="100000"/>
              </a:lnSpc>
              <a:spcAft>
                <a:spcPts val="1633"/>
              </a:spcAft>
              <a:defRPr sz="1270"/>
            </a:lvl3pPr>
            <a:lvl4pPr marL="261274" indent="-261274" algn="l">
              <a:lnSpc>
                <a:spcPct val="100000"/>
              </a:lnSpc>
              <a:spcAft>
                <a:spcPts val="1633"/>
              </a:spcAft>
              <a:defRPr sz="1270"/>
            </a:lvl4pPr>
            <a:lvl5pPr marL="261274" indent="-261274" algn="l">
              <a:lnSpc>
                <a:spcPct val="100000"/>
              </a:lnSpc>
              <a:spcAft>
                <a:spcPts val="1633"/>
              </a:spcAft>
              <a:defRPr sz="1270"/>
            </a:lvl5pPr>
          </a:lstStyle>
          <a:p>
            <a:pPr lvl="2"/>
            <a:r>
              <a:rPr lang="pt-PT" dirty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972431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2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2. cliente intro 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LINK&amp;GROW </a:t>
            </a:r>
            <a:r>
              <a:rPr lang="en-US" dirty="0">
                <a:solidFill>
                  <a:srgbClr val="2981F5"/>
                </a:solidFill>
              </a:rPr>
              <a:t>WEBSITE </a:t>
            </a:r>
            <a:r>
              <a:rPr lang="en-US" dirty="0"/>
              <a:t> 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5076" y="1943099"/>
            <a:ext cx="7804150" cy="4714875"/>
          </a:xfrm>
        </p:spPr>
        <p:txBody>
          <a:bodyPr lIns="0" tIns="0" rIns="0" bIns="0" anchor="t">
            <a:noAutofit/>
          </a:bodyPr>
          <a:lstStyle>
            <a:lvl1pPr marL="0">
              <a:lnSpc>
                <a:spcPts val="4200"/>
              </a:lnSpc>
              <a:defRPr sz="32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 dirty="0"/>
              <a:t> |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D3879B0-551C-40ED-BFE3-E60646AFB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23"/>
            <a:ext cx="3061675" cy="1021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0" name="Marcador de Posição da Imagem 9">
            <a:extLst>
              <a:ext uri="{FF2B5EF4-FFF2-40B4-BE49-F238E27FC236}">
                <a16:creationId xmlns:a16="http://schemas.microsoft.com/office/drawing/2014/main" id="{AC2D14ED-8CDF-40AD-871F-8AA5DCAC98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62975" y="548023"/>
            <a:ext cx="2836863" cy="465137"/>
          </a:xfrm>
        </p:spPr>
        <p:txBody>
          <a:bodyPr lIns="0" tIns="0" rIns="0" bIns="0">
            <a:noAutofit/>
          </a:bodyPr>
          <a:lstStyle>
            <a:lvl1pPr algn="r">
              <a:defRPr/>
            </a:lvl1pPr>
          </a:lstStyle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26809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nivel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WEBSITE  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616DDD9A-3364-4B98-BCE1-6AC69B72595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308102" y="2087790"/>
            <a:ext cx="9828213" cy="4760913"/>
          </a:xfrm>
        </p:spPr>
        <p:txBody>
          <a:bodyPr>
            <a:normAutofit/>
          </a:bodyPr>
          <a:lstStyle>
            <a:lvl1pPr marL="288021" indent="-288021">
              <a:lnSpc>
                <a:spcPts val="2800"/>
              </a:lnSpc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11" name="Marcador de Posição da Imagem 9">
            <a:extLst>
              <a:ext uri="{FF2B5EF4-FFF2-40B4-BE49-F238E27FC236}">
                <a16:creationId xmlns:a16="http://schemas.microsoft.com/office/drawing/2014/main" id="{27ACD884-6443-4DE0-B987-CF1D80BFAD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62981" y="548026"/>
            <a:ext cx="2836863" cy="465137"/>
          </a:xfrm>
        </p:spPr>
        <p:txBody>
          <a:bodyPr lIns="0" tIns="0" rIns="0" bIns="0">
            <a:noAutofit/>
          </a:bodyPr>
          <a:lstStyle>
            <a:lvl1pPr algn="r">
              <a:defRPr/>
            </a:lvl1pPr>
          </a:lstStyle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530631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A0B218F5-C564-4346-A038-FF2B6FA40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4" y="573761"/>
            <a:ext cx="2007086" cy="102198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pt-PT" dirty="0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3E9FA7B9-65B2-4070-9AD9-94A6CA824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9677" y="2170235"/>
            <a:ext cx="10079845" cy="47965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D9240B24-09D3-4C3D-AA3A-8546597C42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1543737" y="5290946"/>
            <a:ext cx="4114800" cy="6252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544" b="1" spc="27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9544"/>
            <a:r>
              <a:rPr lang="en-US" dirty="0">
                <a:solidFill>
                  <a:srgbClr val="E7E6E6">
                    <a:lumMod val="25000"/>
                  </a:srgb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WEBSITE </a:t>
            </a:r>
            <a:r>
              <a:rPr lang="en-US" dirty="0">
                <a:solidFill>
                  <a:srgbClr val="E7E6E6">
                    <a:lumMod val="25000"/>
                  </a:srgbClr>
                </a:solidFill>
              </a:rPr>
              <a:t> </a:t>
            </a:r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D859D508-F6A0-4EA7-A175-7118288384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56320" y="7284357"/>
            <a:ext cx="2743200" cy="9751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53" b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defTabSz="829544"/>
            <a:fld id="{D57F1E4F-1CFF-5643-939E-217C01CDF565}" type="slidenum">
              <a:rPr lang="en-US" smtClean="0">
                <a:solidFill>
                  <a:srgbClr val="E7E6E6">
                    <a:lumMod val="10000"/>
                  </a:srgbClr>
                </a:solidFill>
              </a:rPr>
              <a:pPr defTabSz="829544"/>
              <a:t>‹nº›</a:t>
            </a:fld>
            <a:r>
              <a:rPr lang="en-US">
                <a:solidFill>
                  <a:srgbClr val="E7E6E6">
                    <a:lumMod val="10000"/>
                  </a:srgbClr>
                </a:solidFill>
              </a:rPr>
              <a:t> |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32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2" r:id="rId2"/>
    <p:sldLayoutId id="2147483683" r:id="rId3"/>
    <p:sldLayoutId id="2147483684" r:id="rId4"/>
    <p:sldLayoutId id="2147483687" r:id="rId5"/>
    <p:sldLayoutId id="2147483696" r:id="rId6"/>
    <p:sldLayoutId id="2147483697" r:id="rId7"/>
    <p:sldLayoutId id="2147483747" r:id="rId8"/>
    <p:sldLayoutId id="2147483748" r:id="rId9"/>
    <p:sldLayoutId id="2147483749" r:id="rId10"/>
    <p:sldLayoutId id="2147483751" r:id="rId11"/>
  </p:sldLayoutIdLst>
  <p:hf hdr="0" dt="0"/>
  <p:txStyles>
    <p:titleStyle>
      <a:lvl1pPr algn="l" defTabSz="829544" rtl="0" eaLnBrk="1" latinLnBrk="0" hangingPunct="1">
        <a:lnSpc>
          <a:spcPts val="1814"/>
        </a:lnSpc>
        <a:spcBef>
          <a:spcPct val="0"/>
        </a:spcBef>
        <a:buNone/>
        <a:defRPr sz="1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829544" rtl="0" eaLnBrk="1" latinLnBrk="0" hangingPunct="1">
        <a:lnSpc>
          <a:spcPct val="113000"/>
        </a:lnSpc>
        <a:spcBef>
          <a:spcPts val="0"/>
        </a:spcBef>
        <a:spcAft>
          <a:spcPts val="3266"/>
        </a:spcAft>
        <a:buFont typeface="Arial" panose="020B0604020202020204" pitchFamily="34" charset="0"/>
        <a:buNone/>
        <a:defRPr sz="3200" kern="1200">
          <a:solidFill>
            <a:srgbClr val="56C3A4"/>
          </a:solidFill>
          <a:latin typeface="+mn-lt"/>
          <a:ea typeface="+mn-ea"/>
          <a:cs typeface="+mn-cs"/>
        </a:defRPr>
      </a:lvl1pPr>
      <a:lvl2pPr marL="1152000" indent="0" algn="l" defTabSz="829544" rtl="0" eaLnBrk="1" latinLnBrk="0" hangingPunct="1">
        <a:lnSpc>
          <a:spcPts val="2722"/>
        </a:lnSpc>
        <a:spcBef>
          <a:spcPts val="0"/>
        </a:spcBef>
        <a:spcAft>
          <a:spcPts val="1633"/>
        </a:spcAft>
        <a:buFont typeface="Arial" panose="020B0604020202020204" pitchFamily="34" charset="0"/>
        <a:buNone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52000" indent="-261274" algn="l" defTabSz="829544" rtl="0" eaLnBrk="1" latinLnBrk="0" hangingPunct="1">
        <a:lnSpc>
          <a:spcPts val="2359"/>
        </a:lnSpc>
        <a:spcBef>
          <a:spcPts val="0"/>
        </a:spcBef>
        <a:spcAft>
          <a:spcPts val="1633"/>
        </a:spcAft>
        <a:buClr>
          <a:srgbClr val="56C3A4"/>
        </a:buClr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152000" indent="0" algn="l" defTabSz="829544" rtl="0" eaLnBrk="1" latinLnBrk="0" hangingPunct="1">
        <a:lnSpc>
          <a:spcPts val="1633"/>
        </a:lnSpc>
        <a:spcBef>
          <a:spcPts val="0"/>
        </a:spcBef>
        <a:spcAft>
          <a:spcPts val="2177"/>
        </a:spcAft>
        <a:buFont typeface="Arial" panose="020B0604020202020204" pitchFamily="34" charset="0"/>
        <a:buNone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152000" indent="-261274" algn="l" defTabSz="829544" rtl="0" eaLnBrk="1" latinLnBrk="0" hangingPunct="1">
        <a:lnSpc>
          <a:spcPct val="100000"/>
        </a:lnSpc>
        <a:spcBef>
          <a:spcPts val="0"/>
        </a:spcBef>
        <a:spcAft>
          <a:spcPts val="1089"/>
        </a:spcAft>
        <a:buClr>
          <a:srgbClr val="56C3A4"/>
        </a:buClr>
        <a:buFont typeface="Arial" panose="020B0604020202020204" pitchFamily="34" charset="0"/>
        <a:buChar char="•"/>
        <a:defRPr sz="1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281245" indent="-207386" algn="l" defTabSz="829544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696017" indent="-207386" algn="l" defTabSz="829544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3110789" indent="-207386" algn="l" defTabSz="829544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525561" indent="-207386" algn="l" defTabSz="829544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414772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829544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244316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59087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73859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88631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903403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318175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0" userDrawn="1">
          <p15:clr>
            <a:srgbClr val="F26B43"/>
          </p15:clr>
        </p15:guide>
        <p15:guide id="2" orient="horz" pos="612" userDrawn="1">
          <p15:clr>
            <a:srgbClr val="F26B43"/>
          </p15:clr>
        </p15:guide>
        <p15:guide id="3" pos="7174" userDrawn="1">
          <p15:clr>
            <a:srgbClr val="F26B43"/>
          </p15:clr>
        </p15:guide>
        <p15:guide id="5" pos="7015" userDrawn="1">
          <p15:clr>
            <a:srgbClr val="F26B43"/>
          </p15:clr>
        </p15:guide>
        <p15:guide id="6" orient="horz" pos="1625" userDrawn="1">
          <p15:clr>
            <a:srgbClr val="F26B43"/>
          </p15:clr>
        </p15:guide>
        <p15:guide id="7" pos="824" userDrawn="1">
          <p15:clr>
            <a:srgbClr val="F26B43"/>
          </p15:clr>
        </p15:guide>
        <p15:guide id="9" pos="15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andgrow.pt/" TargetMode="Externa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FFA4C85-575A-49CF-B30F-54CAF00BE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4259"/>
            <a:ext cx="12192000" cy="8543934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628275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3AB5A7A8-2179-47D2-AA61-F85B5EDC73D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6211DDEE-2FF7-478C-A3B3-9EBE279C0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1.</a:t>
            </a:r>
            <a:br>
              <a:rPr lang="pt-PT" dirty="0"/>
            </a:br>
            <a:r>
              <a:rPr lang="pt-PT" dirty="0"/>
              <a:t>Porquê a </a:t>
            </a:r>
            <a:r>
              <a:rPr lang="pt-PT" dirty="0">
                <a:solidFill>
                  <a:srgbClr val="56C3A4"/>
                </a:solidFill>
              </a:rPr>
              <a:t>link&amp;grow</a:t>
            </a:r>
          </a:p>
        </p:txBody>
      </p:sp>
      <p:sp>
        <p:nvSpPr>
          <p:cNvPr id="9" name="Marcador de Posição de Conteúdo 8">
            <a:extLst>
              <a:ext uri="{FF2B5EF4-FFF2-40B4-BE49-F238E27FC236}">
                <a16:creationId xmlns:a16="http://schemas.microsoft.com/office/drawing/2014/main" id="{DB1A733D-E16C-41DB-AC92-87B039E00E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495554" y="2058766"/>
            <a:ext cx="8665937" cy="4760913"/>
          </a:xfrm>
        </p:spPr>
        <p:txBody>
          <a:bodyPr>
            <a:normAutofit fontScale="92500"/>
          </a:bodyPr>
          <a:lstStyle/>
          <a:p>
            <a:pPr marL="342000" indent="-342000">
              <a:buClr>
                <a:srgbClr val="56C3A4"/>
              </a:buClr>
              <a:buSzPct val="75000"/>
              <a:buFont typeface="+mj-lt"/>
              <a:buAutoNum type="arabicPeriod"/>
            </a:pPr>
            <a:r>
              <a:rPr lang="pt-PT" dirty="0"/>
              <a:t>Consultores experientes com acompanhamento próximo;</a:t>
            </a:r>
          </a:p>
          <a:p>
            <a:pPr marL="342000" indent="-342000">
              <a:buClr>
                <a:srgbClr val="56C3A4"/>
              </a:buClr>
              <a:buSzPct val="75000"/>
              <a:buFont typeface="+mj-lt"/>
              <a:buAutoNum type="arabicPeriod"/>
            </a:pPr>
            <a:r>
              <a:rPr lang="pt-PT" dirty="0"/>
              <a:t>A sua empresa passa a ter um departamento de marketing digital em regime de outsourcing, com </a:t>
            </a:r>
            <a:r>
              <a:rPr lang="pt-PT" dirty="0" err="1"/>
              <a:t>marketeers</a:t>
            </a:r>
            <a:r>
              <a:rPr lang="pt-PT" dirty="0"/>
              <a:t>, copywriters, designers e </a:t>
            </a:r>
            <a:r>
              <a:rPr lang="pt-PT" dirty="0" err="1"/>
              <a:t>developers</a:t>
            </a:r>
            <a:r>
              <a:rPr lang="pt-PT" dirty="0"/>
              <a:t> pelo valor de um recurso;</a:t>
            </a:r>
          </a:p>
          <a:p>
            <a:pPr marL="342000" indent="-342000">
              <a:buClr>
                <a:srgbClr val="56C3A4"/>
              </a:buClr>
              <a:buSzPct val="75000"/>
              <a:buFont typeface="+mj-lt"/>
              <a:buAutoNum type="arabicPeriod"/>
            </a:pPr>
            <a:r>
              <a:rPr lang="pt-PT" dirty="0"/>
              <a:t>Metodologia própria aplicada e refinada em centenas de empresas;</a:t>
            </a:r>
          </a:p>
          <a:p>
            <a:pPr marL="342000" indent="-342000">
              <a:buClr>
                <a:srgbClr val="56C3A4"/>
              </a:buClr>
              <a:buSzPct val="75000"/>
              <a:buFont typeface="+mj-lt"/>
              <a:buAutoNum type="arabicPeriod"/>
            </a:pPr>
            <a:r>
              <a:rPr lang="pt-PT" dirty="0"/>
              <a:t>Executamos ações que seguem práticas atuais e direcionadas para resultados efetivos em geração de leads e vendas;</a:t>
            </a:r>
          </a:p>
          <a:p>
            <a:pPr>
              <a:buClr>
                <a:srgbClr val="56C3A4"/>
              </a:buClr>
            </a:pPr>
            <a:endParaRPr lang="pt-PT" dirty="0"/>
          </a:p>
        </p:txBody>
      </p:sp>
      <p:sp>
        <p:nvSpPr>
          <p:cNvPr id="13" name="Marcador de Posição do Rodapé 2">
            <a:extLst>
              <a:ext uri="{FF2B5EF4-FFF2-40B4-BE49-F238E27FC236}">
                <a16:creationId xmlns:a16="http://schemas.microsoft.com/office/drawing/2014/main" id="{2E3D86EA-198D-46C7-8B49-12291303BE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8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</a:t>
            </a:r>
            <a:r>
              <a:rPr lang="en-US" dirty="0">
                <a:solidFill>
                  <a:srgbClr val="227AF4"/>
                </a:solidFill>
              </a:rPr>
              <a:t> </a:t>
            </a:r>
            <a:r>
              <a:rPr lang="en-US" dirty="0">
                <a:solidFill>
                  <a:srgbClr val="56C3A4"/>
                </a:solidFill>
              </a:rPr>
              <a:t>VANTAGENS</a:t>
            </a:r>
            <a:r>
              <a:rPr lang="en-US" dirty="0">
                <a:solidFill>
                  <a:srgbClr val="227AF4"/>
                </a:solidFill>
              </a:rPr>
              <a:t>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pic>
        <p:nvPicPr>
          <p:cNvPr id="15" name="Marcador de Posição da Imagem 11">
            <a:hlinkClick r:id="rId2"/>
            <a:extLst>
              <a:ext uri="{FF2B5EF4-FFF2-40B4-BE49-F238E27FC236}">
                <a16:creationId xmlns:a16="http://schemas.microsoft.com/office/drawing/2014/main" id="{2BFBDA55-D76E-4D31-9701-0C5A9E3A4E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1" b="-3702"/>
          <a:stretch/>
        </p:blipFill>
        <p:spPr>
          <a:xfrm>
            <a:off x="10319520" y="802640"/>
            <a:ext cx="1080000" cy="23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190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3AB5A7A8-2179-47D2-AA61-F85B5EDC73D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6211DDEE-2FF7-478C-A3B3-9EBE279C0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7" y="580698"/>
            <a:ext cx="3061675" cy="1021988"/>
          </a:xfrm>
        </p:spPr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1.</a:t>
            </a:r>
            <a:br>
              <a:rPr lang="pt-PT" dirty="0"/>
            </a:br>
            <a:r>
              <a:rPr lang="pt-PT" dirty="0"/>
              <a:t>Porquê a </a:t>
            </a:r>
            <a:r>
              <a:rPr lang="pt-PT" dirty="0">
                <a:solidFill>
                  <a:srgbClr val="56C3A4"/>
                </a:solidFill>
              </a:rPr>
              <a:t>link&amp;grow</a:t>
            </a:r>
          </a:p>
        </p:txBody>
      </p:sp>
      <p:sp>
        <p:nvSpPr>
          <p:cNvPr id="9" name="Marcador de Posição de Conteúdo 8">
            <a:extLst>
              <a:ext uri="{FF2B5EF4-FFF2-40B4-BE49-F238E27FC236}">
                <a16:creationId xmlns:a16="http://schemas.microsoft.com/office/drawing/2014/main" id="{DB1A733D-E16C-41DB-AC92-87B039E00E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495550" y="2058766"/>
            <a:ext cx="8607880" cy="4760913"/>
          </a:xfrm>
        </p:spPr>
        <p:txBody>
          <a:bodyPr>
            <a:normAutofit/>
          </a:bodyPr>
          <a:lstStyle/>
          <a:p>
            <a:pPr marL="342900" indent="-342900">
              <a:buClr>
                <a:srgbClr val="56C3A4"/>
              </a:buClr>
              <a:buSzPct val="75000"/>
              <a:buFont typeface="+mj-lt"/>
              <a:buAutoNum type="arabicPeriod" startAt="5"/>
            </a:pPr>
            <a:r>
              <a:rPr lang="pt-PT" sz="2200" dirty="0"/>
              <a:t>Plataforma e ações de promoção que podem ser mantidas continuamente;</a:t>
            </a:r>
          </a:p>
          <a:p>
            <a:pPr marL="342900" indent="-342900">
              <a:buClr>
                <a:srgbClr val="56C3A4"/>
              </a:buClr>
              <a:buSzPct val="75000"/>
              <a:buFont typeface="+mj-lt"/>
              <a:buAutoNum type="arabicPeriod" startAt="5"/>
            </a:pPr>
            <a:r>
              <a:rPr lang="pt-PT" sz="2200" dirty="0"/>
              <a:t>Acesso a tecnologia que permite implementar o nosso </a:t>
            </a:r>
            <a:r>
              <a:rPr lang="pt-PT" sz="2200" dirty="0" err="1"/>
              <a:t>Growth</a:t>
            </a:r>
            <a:r>
              <a:rPr lang="pt-PT" sz="2200" dirty="0"/>
              <a:t> </a:t>
            </a:r>
            <a:r>
              <a:rPr lang="pt-PT" sz="2200" dirty="0" err="1"/>
              <a:t>Process</a:t>
            </a:r>
            <a:r>
              <a:rPr lang="pt-PT" sz="2200" dirty="0"/>
              <a:t>;</a:t>
            </a:r>
          </a:p>
          <a:p>
            <a:pPr marL="342900" indent="-342900">
              <a:buClr>
                <a:srgbClr val="56C3A4"/>
              </a:buClr>
              <a:buSzPct val="75000"/>
              <a:buFont typeface="+mj-lt"/>
              <a:buAutoNum type="arabicPeriod" startAt="5"/>
            </a:pPr>
            <a:r>
              <a:rPr lang="pt-PT" sz="2200" dirty="0"/>
              <a:t>Reuniões presenciais e online que garantem a otimização de tempo e recursos;</a:t>
            </a:r>
          </a:p>
          <a:p>
            <a:pPr marL="342900" indent="-342900">
              <a:buClr>
                <a:srgbClr val="56C3A4"/>
              </a:buClr>
              <a:buSzPct val="75000"/>
              <a:buFont typeface="+mj-lt"/>
              <a:buAutoNum type="arabicPeriod" startAt="5"/>
            </a:pPr>
            <a:r>
              <a:rPr lang="pt-PT" sz="2200" dirty="0"/>
              <a:t>Monitorização regular de resultados;</a:t>
            </a:r>
          </a:p>
          <a:p>
            <a:pPr marL="342900" indent="-342900">
              <a:buClr>
                <a:srgbClr val="56C3A4"/>
              </a:buClr>
              <a:buSzPct val="75000"/>
              <a:buFont typeface="+mj-lt"/>
              <a:buAutoNum type="arabicPeriod" startAt="5"/>
            </a:pPr>
            <a:r>
              <a:rPr lang="pt-PT" sz="2200" dirty="0"/>
              <a:t>Selos </a:t>
            </a:r>
            <a:r>
              <a:rPr lang="pt-PT" sz="2200" b="1" dirty="0"/>
              <a:t>Google </a:t>
            </a:r>
            <a:r>
              <a:rPr lang="pt-PT" sz="2200" dirty="0"/>
              <a:t>e</a:t>
            </a:r>
            <a:r>
              <a:rPr lang="pt-PT" sz="2200" b="1" dirty="0"/>
              <a:t> Facebook </a:t>
            </a:r>
            <a:r>
              <a:rPr lang="pt-PT" sz="2200" b="1" dirty="0" err="1"/>
              <a:t>Partners</a:t>
            </a:r>
            <a:r>
              <a:rPr lang="pt-PT" sz="2200" b="1" dirty="0"/>
              <a:t> </a:t>
            </a:r>
            <a:r>
              <a:rPr lang="pt-PT" sz="2200" dirty="0"/>
              <a:t>conferem-nos especialização em canais de tráfego e conversão</a:t>
            </a:r>
            <a:r>
              <a:rPr lang="pt-PT" sz="2200" b="1" dirty="0"/>
              <a:t>.</a:t>
            </a:r>
          </a:p>
          <a:p>
            <a:pPr>
              <a:buClr>
                <a:srgbClr val="56C3A4"/>
              </a:buClr>
            </a:pPr>
            <a:endParaRPr lang="pt-PT" sz="2200" dirty="0"/>
          </a:p>
        </p:txBody>
      </p:sp>
      <p:sp>
        <p:nvSpPr>
          <p:cNvPr id="8" name="Marcador de Posição do Rodapé 2">
            <a:extLst>
              <a:ext uri="{FF2B5EF4-FFF2-40B4-BE49-F238E27FC236}">
                <a16:creationId xmlns:a16="http://schemas.microsoft.com/office/drawing/2014/main" id="{CD6579A4-B365-444C-8A50-807DAEBBA9E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8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VANTAGENS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pic>
        <p:nvPicPr>
          <p:cNvPr id="13" name="Marcador de Posição da Imagem 11">
            <a:hlinkClick r:id="rId2"/>
            <a:extLst>
              <a:ext uri="{FF2B5EF4-FFF2-40B4-BE49-F238E27FC236}">
                <a16:creationId xmlns:a16="http://schemas.microsoft.com/office/drawing/2014/main" id="{170D4783-0CA1-4BCA-95F9-AD319176F7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1" b="-3702"/>
          <a:stretch/>
        </p:blipFill>
        <p:spPr>
          <a:xfrm>
            <a:off x="10319520" y="802640"/>
            <a:ext cx="1080000" cy="23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779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52B03084-C02F-4034-BCD2-705B82428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" y="389047"/>
            <a:ext cx="11072949" cy="6868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B1F631DB-F9D3-4435-B38D-41B859B788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LINK&amp;GROW</a:t>
            </a:r>
            <a:r>
              <a:rPr lang="en-US" dirty="0">
                <a:solidFill>
                  <a:srgbClr val="227AF4"/>
                </a:solidFill>
              </a:rPr>
              <a:t> </a:t>
            </a:r>
            <a:r>
              <a:rPr lang="en-US" dirty="0">
                <a:solidFill>
                  <a:srgbClr val="56C3A4"/>
                </a:solidFill>
              </a:rPr>
              <a:t>SUCESSOS</a:t>
            </a:r>
            <a:r>
              <a:rPr lang="en-US" dirty="0">
                <a:solidFill>
                  <a:srgbClr val="227AF4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F03AE73-0C2B-4668-9CA6-B3510C26A4B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r>
              <a:rPr lang="en-US" dirty="0"/>
              <a:t> |</a:t>
            </a:r>
          </a:p>
        </p:txBody>
      </p:sp>
      <p:sp>
        <p:nvSpPr>
          <p:cNvPr id="5" name="Título 6">
            <a:extLst>
              <a:ext uri="{FF2B5EF4-FFF2-40B4-BE49-F238E27FC236}">
                <a16:creationId xmlns:a16="http://schemas.microsoft.com/office/drawing/2014/main" id="{B880E481-9E91-4063-90F5-52F6A13D4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7" y="580698"/>
            <a:ext cx="3061675" cy="1021988"/>
          </a:xfrm>
        </p:spPr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2.</a:t>
            </a:r>
            <a:br>
              <a:rPr lang="pt-PT" dirty="0"/>
            </a:br>
            <a:r>
              <a:rPr lang="pt-PT" dirty="0">
                <a:solidFill>
                  <a:schemeClr val="bg1"/>
                </a:solidFill>
              </a:rPr>
              <a:t>casos de sucesso</a:t>
            </a:r>
          </a:p>
        </p:txBody>
      </p:sp>
    </p:spTree>
    <p:extLst>
      <p:ext uri="{BB962C8B-B14F-4D97-AF65-F5344CB8AC3E}">
        <p14:creationId xmlns:p14="http://schemas.microsoft.com/office/powerpoint/2010/main" val="3513354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C3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A27E1BD3-B86A-4EAA-8834-B685EC822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tabLst>
                <a:tab pos="623888" algn="l"/>
              </a:tabLst>
            </a:pPr>
            <a:r>
              <a:rPr lang="en-US" spc="300" dirty="0">
                <a:solidFill>
                  <a:schemeClr val="bg2">
                    <a:lumMod val="25000"/>
                  </a:schemeClr>
                </a:solidFill>
              </a:rPr>
              <a:t>LINK&amp;GROW</a:t>
            </a:r>
            <a:r>
              <a:rPr lang="en-US" spc="300" dirty="0">
                <a:solidFill>
                  <a:schemeClr val="bg1"/>
                </a:solidFill>
              </a:rPr>
              <a:t> WEBSITE </a:t>
            </a:r>
            <a:r>
              <a:rPr lang="en-US" spc="3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</p:txBody>
      </p:sp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BE8038B6-1A8C-423F-B5DC-3FACB6B408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6" name="Marcador de Posição do Texto 3">
            <a:extLst>
              <a:ext uri="{FF2B5EF4-FFF2-40B4-BE49-F238E27FC236}">
                <a16:creationId xmlns:a16="http://schemas.microsoft.com/office/drawing/2014/main" id="{F323B4C7-E27B-4A66-8A26-FD8AC843544D}"/>
              </a:ext>
            </a:extLst>
          </p:cNvPr>
          <p:cNvSpPr txBox="1">
            <a:spLocks/>
          </p:cNvSpPr>
          <p:nvPr/>
        </p:nvSpPr>
        <p:spPr>
          <a:xfrm>
            <a:off x="2019303" y="1852268"/>
            <a:ext cx="10173600" cy="3855138"/>
          </a:xfrm>
          <a:prstGeom prst="rect">
            <a:avLst/>
          </a:prstGeom>
        </p:spPr>
        <p:txBody>
          <a:bodyPr anchor="ctr"/>
          <a:lstStyle>
            <a:lvl1pPr marL="0" indent="0" algn="l" defTabSz="829544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266"/>
              </a:spcAft>
              <a:buFont typeface="Arial" panose="020B0604020202020204" pitchFamily="34" charset="0"/>
              <a:buNone/>
              <a:defRPr sz="3200" kern="1200">
                <a:solidFill>
                  <a:srgbClr val="2981F5"/>
                </a:solidFill>
                <a:latin typeface="+mn-lt"/>
                <a:ea typeface="+mn-ea"/>
                <a:cs typeface="+mn-cs"/>
              </a:defRPr>
            </a:lvl1pPr>
            <a:lvl2pPr marL="1152000" indent="0" algn="l" defTabSz="829544" rtl="0" eaLnBrk="1" latinLnBrk="0" hangingPunct="1">
              <a:lnSpc>
                <a:spcPts val="2722"/>
              </a:lnSpc>
              <a:spcBef>
                <a:spcPts val="0"/>
              </a:spcBef>
              <a:spcAft>
                <a:spcPts val="1633"/>
              </a:spcAft>
              <a:buFont typeface="Arial" panose="020B0604020202020204" pitchFamily="34" charset="0"/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2000" indent="-261274" algn="l" defTabSz="829544" rtl="0" eaLnBrk="1" latinLnBrk="0" hangingPunct="1">
              <a:lnSpc>
                <a:spcPts val="2359"/>
              </a:lnSpc>
              <a:spcBef>
                <a:spcPts val="0"/>
              </a:spcBef>
              <a:spcAft>
                <a:spcPts val="1633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829544" rtl="0" eaLnBrk="1" latinLnBrk="0" hangingPunct="1">
              <a:lnSpc>
                <a:spcPts val="1633"/>
              </a:lnSpc>
              <a:spcBef>
                <a:spcPts val="0"/>
              </a:spcBef>
              <a:spcAft>
                <a:spcPts val="2177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2000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89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245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017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789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61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2000"/>
              </a:lnSpc>
              <a:spcAft>
                <a:spcPts val="0"/>
              </a:spcAft>
            </a:pPr>
            <a:r>
              <a:rPr lang="en-GB" altLang="en-US" sz="11000" b="1" dirty="0">
                <a:solidFill>
                  <a:schemeClr val="bg1"/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vamos crescer?	</a:t>
            </a:r>
            <a:endParaRPr lang="pt-PT" sz="1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292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C3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8FCACB1C-A018-4254-A5D3-089049A1AA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49413" y="1600200"/>
            <a:ext cx="8893175" cy="4522808"/>
          </a:xfrm>
        </p:spPr>
        <p:txBody>
          <a:bodyPr anchor="ctr" anchorCtr="0"/>
          <a:lstStyle/>
          <a:p>
            <a:pPr algn="ctr">
              <a:lnSpc>
                <a:spcPts val="8000"/>
              </a:lnSpc>
              <a:spcAft>
                <a:spcPts val="1200"/>
              </a:spcAft>
            </a:pPr>
            <a:r>
              <a:rPr lang="pt-PT" sz="11000" b="1" dirty="0"/>
              <a:t>website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CA2436C4-110F-49E1-9DC9-3F0886F5EE3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5"/>
            <a:ext cx="4114800" cy="62523"/>
          </a:xfrm>
        </p:spPr>
        <p:txBody>
          <a:bodyPr/>
          <a:lstStyle/>
          <a:p>
            <a:r>
              <a:rPr lang="en-US" dirty="0"/>
              <a:t>LINK&amp;GROW</a:t>
            </a:r>
            <a:r>
              <a:rPr lang="en-US" dirty="0">
                <a:solidFill>
                  <a:srgbClr val="2981F5"/>
                </a:solidFill>
              </a:rPr>
              <a:t>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WEBSITE 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C3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5">
            <a:extLst>
              <a:ext uri="{FF2B5EF4-FFF2-40B4-BE49-F238E27FC236}">
                <a16:creationId xmlns:a16="http://schemas.microsoft.com/office/drawing/2014/main" id="{5488CBA8-6BEB-4F7E-9C31-8DAB8EEC0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401" y="581670"/>
            <a:ext cx="3061675" cy="1021988"/>
          </a:xfrm>
        </p:spPr>
        <p:txBody>
          <a:bodyPr/>
          <a:lstStyle/>
          <a:p>
            <a:r>
              <a:rPr lang="pt-PT" dirty="0"/>
              <a:t>2.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chemeClr val="bg1"/>
                </a:solidFill>
              </a:rPr>
              <a:t>website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/>
              <a:t>proposta</a:t>
            </a:r>
          </a:p>
        </p:txBody>
      </p:sp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213906B3-2E61-41AA-9CA3-A9C2CEE720B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E7E6E6">
                    <a:lumMod val="10000"/>
                  </a:srgbClr>
                </a:solidFill>
              </a:rPr>
              <a:pPr defTabSz="829544"/>
              <a:t>15</a:t>
            </a:fld>
            <a:r>
              <a:rPr lang="en-US">
                <a:solidFill>
                  <a:srgbClr val="E7E6E6">
                    <a:lumMod val="10000"/>
                  </a:srgbClr>
                </a:solidFill>
              </a:rPr>
              <a:t> |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</p:txBody>
      </p:sp>
      <p:sp>
        <p:nvSpPr>
          <p:cNvPr id="7" name="Marcador de Posição do Texto 4">
            <a:extLst>
              <a:ext uri="{FF2B5EF4-FFF2-40B4-BE49-F238E27FC236}">
                <a16:creationId xmlns:a16="http://schemas.microsoft.com/office/drawing/2014/main" id="{CBB47856-DCF2-40BF-95E2-9DE1C5FF4DBF}"/>
              </a:ext>
            </a:extLst>
          </p:cNvPr>
          <p:cNvSpPr txBox="1">
            <a:spLocks/>
          </p:cNvSpPr>
          <p:nvPr/>
        </p:nvSpPr>
        <p:spPr>
          <a:xfrm>
            <a:off x="2018400" y="1518433"/>
            <a:ext cx="10173600" cy="452280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829544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266"/>
              </a:spcAft>
              <a:buFont typeface="Arial" panose="020B0604020202020204" pitchFamily="34" charset="0"/>
              <a:buNone/>
              <a:defRPr sz="3200" kern="1200">
                <a:solidFill>
                  <a:srgbClr val="0000FF"/>
                </a:solidFill>
                <a:latin typeface="+mn-lt"/>
                <a:ea typeface="+mn-ea"/>
                <a:cs typeface="+mn-cs"/>
              </a:defRPr>
            </a:lvl1pPr>
            <a:lvl2pPr marL="1152000" indent="0" algn="l" defTabSz="829544" rtl="0" eaLnBrk="1" latinLnBrk="0" hangingPunct="1">
              <a:lnSpc>
                <a:spcPts val="2722"/>
              </a:lnSpc>
              <a:spcBef>
                <a:spcPts val="0"/>
              </a:spcBef>
              <a:spcAft>
                <a:spcPts val="1633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2000" indent="-261274" algn="l" defTabSz="829544" rtl="0" eaLnBrk="1" latinLnBrk="0" hangingPunct="1">
              <a:lnSpc>
                <a:spcPts val="2359"/>
              </a:lnSpc>
              <a:spcBef>
                <a:spcPts val="0"/>
              </a:spcBef>
              <a:spcAft>
                <a:spcPts val="1633"/>
              </a:spcAft>
              <a:buClr>
                <a:srgbClr val="0000FF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829544" rtl="0" eaLnBrk="1" latinLnBrk="0" hangingPunct="1">
              <a:lnSpc>
                <a:spcPts val="1633"/>
              </a:lnSpc>
              <a:spcBef>
                <a:spcPts val="0"/>
              </a:spcBef>
              <a:spcAft>
                <a:spcPts val="2177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2000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89"/>
              </a:spcAft>
              <a:buClr>
                <a:srgbClr val="0000FF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245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017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789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61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8000"/>
              </a:lnSpc>
              <a:spcAft>
                <a:spcPts val="1200"/>
              </a:spcAft>
            </a:pPr>
            <a:r>
              <a:rPr lang="pt-PT" sz="11000" b="1" dirty="0">
                <a:solidFill>
                  <a:schemeClr val="bg1"/>
                </a:solidFill>
              </a:rPr>
              <a:t>proposta</a:t>
            </a:r>
          </a:p>
        </p:txBody>
      </p:sp>
      <p:sp>
        <p:nvSpPr>
          <p:cNvPr id="8" name="Marcador de Posição do Rodapé 1">
            <a:extLst>
              <a:ext uri="{FF2B5EF4-FFF2-40B4-BE49-F238E27FC236}">
                <a16:creationId xmlns:a16="http://schemas.microsoft.com/office/drawing/2014/main" id="{CCCDE30D-10FA-4DA0-9993-C5B6F4A438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pPr defTabSz="829544"/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LINK&amp;GROW</a:t>
            </a:r>
            <a:r>
              <a:rPr lang="en-US" dirty="0">
                <a:solidFill>
                  <a:schemeClr val="bg1"/>
                </a:solidFill>
              </a:rPr>
              <a:t> WEBSITE 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1212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D0CFC4B0-7FD7-4F7A-89FB-1A19D75A215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</a:t>
            </a:r>
            <a:r>
              <a:rPr lang="en-US" dirty="0">
                <a:solidFill>
                  <a:srgbClr val="2981F5"/>
                </a:solidFill>
              </a:rPr>
              <a:t>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9" name="Marcador de Posição de Conteúdo 8">
            <a:extLst>
              <a:ext uri="{FF2B5EF4-FFF2-40B4-BE49-F238E27FC236}">
                <a16:creationId xmlns:a16="http://schemas.microsoft.com/office/drawing/2014/main" id="{DB1A733D-E16C-41DB-AC92-87B039E00E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pt-PT" dirty="0"/>
              <a:t>Desenhado à medida do cliente </a:t>
            </a:r>
          </a:p>
          <a:p>
            <a:pPr lvl="1">
              <a:lnSpc>
                <a:spcPts val="2600"/>
              </a:lnSpc>
              <a:spcAft>
                <a:spcPts val="1800"/>
              </a:spcAft>
            </a:pPr>
            <a:r>
              <a:rPr lang="pt-PT" sz="2000" dirty="0"/>
              <a:t>Respeitando a sua imagem, conceito e tom de comunicação, o website assume-se como um produto único, diferenciado e renovado.</a:t>
            </a:r>
          </a:p>
          <a:p>
            <a:pPr lvl="1">
              <a:lnSpc>
                <a:spcPts val="2600"/>
              </a:lnSpc>
              <a:spcAft>
                <a:spcPts val="1800"/>
              </a:spcAft>
            </a:pPr>
            <a:r>
              <a:rPr lang="pt-PT" sz="2000" dirty="0"/>
              <a:t>O projeto compreende o design responsivo, seguindo boas práticas de UX/UI, e o desenvolvimento de uma solução web ágil, que reflita o posicionamento da marca, privilegie a imagem e proporcione uma ótima experiência de utilização.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3AB5A7A8-2179-47D2-AA61-F85B5EDC73D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AADEC7A0-A021-45C9-8954-E4AB88969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2.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rgbClr val="56C3A4"/>
                </a:solidFill>
              </a:rPr>
              <a:t>website</a:t>
            </a:r>
            <a:r>
              <a:rPr lang="pt-PT" dirty="0">
                <a:solidFill>
                  <a:srgbClr val="0000FF"/>
                </a:solidFill>
              </a:rPr>
              <a:t> </a:t>
            </a:r>
            <a:br>
              <a:rPr lang="pt-PT" dirty="0">
                <a:solidFill>
                  <a:srgbClr val="1F7BFF"/>
                </a:solidFill>
              </a:rPr>
            </a:br>
            <a:r>
              <a:rPr lang="pt-PT" dirty="0"/>
              <a:t>proposta</a:t>
            </a:r>
          </a:p>
        </p:txBody>
      </p:sp>
      <p:pic>
        <p:nvPicPr>
          <p:cNvPr id="11" name="Marcador de Posição da Imagem 11">
            <a:hlinkClick r:id="rId2"/>
            <a:extLst>
              <a:ext uri="{FF2B5EF4-FFF2-40B4-BE49-F238E27FC236}">
                <a16:creationId xmlns:a16="http://schemas.microsoft.com/office/drawing/2014/main" id="{A3C121FA-6DEF-47B4-BF17-9FBBAD0BBC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473" b="10473"/>
          <a:stretch>
            <a:fillRect/>
          </a:stretch>
        </p:blipFill>
        <p:spPr>
          <a:xfrm>
            <a:off x="10319520" y="840376"/>
            <a:ext cx="1080000" cy="17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98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D0CFC4B0-7FD7-4F7A-89FB-1A19D75A215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56C3A4"/>
                </a:solidFill>
              </a:rPr>
              <a:t>WEBSITE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9" name="Marcador de Posição de Conteúdo 8">
            <a:extLst>
              <a:ext uri="{FF2B5EF4-FFF2-40B4-BE49-F238E27FC236}">
                <a16:creationId xmlns:a16="http://schemas.microsoft.com/office/drawing/2014/main" id="{DB1A733D-E16C-41DB-AC92-87B039E00E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pt-PT" dirty="0"/>
              <a:t>Personalizado em função das necessidades </a:t>
            </a:r>
            <a:br>
              <a:rPr lang="pt-PT" dirty="0"/>
            </a:br>
            <a:r>
              <a:rPr lang="pt-PT" dirty="0"/>
              <a:t>do cliente</a:t>
            </a:r>
          </a:p>
          <a:p>
            <a:pPr lvl="1">
              <a:lnSpc>
                <a:spcPts val="2600"/>
              </a:lnSpc>
              <a:spcAft>
                <a:spcPts val="1800"/>
              </a:spcAft>
            </a:pPr>
            <a:r>
              <a:rPr lang="pt-PT" sz="2000" dirty="0"/>
              <a:t>A tecnologia utilizada para desenvolver o </a:t>
            </a:r>
            <a:r>
              <a:rPr lang="pt-PT" sz="2000" b="1" dirty="0" err="1"/>
              <a:t>back-end</a:t>
            </a:r>
            <a:r>
              <a:rPr lang="pt-PT" sz="2000" dirty="0"/>
              <a:t> é </a:t>
            </a:r>
            <a:r>
              <a:rPr lang="pt-PT" sz="2000" b="1" dirty="0"/>
              <a:t>Wordpress</a:t>
            </a:r>
            <a:r>
              <a:rPr lang="pt-PT" sz="2000" dirty="0"/>
              <a:t>, um framework utilizado por centenas de milhares de marcas por todo o mundo, como são exemplos a BBC America, Mercedes-Benz, Microsoft Center News, The New Yorker, Josefinas, etc.</a:t>
            </a:r>
          </a:p>
          <a:p>
            <a:pPr lvl="1">
              <a:lnSpc>
                <a:spcPts val="2600"/>
              </a:lnSpc>
              <a:spcAft>
                <a:spcPts val="1800"/>
              </a:spcAft>
            </a:pPr>
            <a:r>
              <a:rPr lang="pt-PT" sz="2000" dirty="0"/>
              <a:t>Sendo esta uma ferramenta </a:t>
            </a:r>
            <a:r>
              <a:rPr lang="pt-PT" sz="2000" b="1" dirty="0"/>
              <a:t>Open </a:t>
            </a:r>
            <a:r>
              <a:rPr lang="pt-PT" sz="2000" b="1" dirty="0" err="1"/>
              <a:t>Source</a:t>
            </a:r>
            <a:r>
              <a:rPr lang="pt-PT" sz="2000" dirty="0"/>
              <a:t>,</a:t>
            </a:r>
            <a:r>
              <a:rPr lang="pt-PT" sz="2000" b="1" dirty="0"/>
              <a:t> </a:t>
            </a:r>
            <a:r>
              <a:rPr lang="pt-PT" sz="2000" dirty="0"/>
              <a:t>as necessidades são ajustadas tanto ao nível de front-end, através de HTML e CSS3, como ao nível de back-end, através de PHP e SQL.</a:t>
            </a:r>
          </a:p>
          <a:p>
            <a:endParaRPr lang="pt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3AB5A7A8-2179-47D2-AA61-F85B5EDC73D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2" name="Título 4">
            <a:extLst>
              <a:ext uri="{FF2B5EF4-FFF2-40B4-BE49-F238E27FC236}">
                <a16:creationId xmlns:a16="http://schemas.microsoft.com/office/drawing/2014/main" id="{A82AB87C-E28D-4EEB-809B-18822792D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2.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rgbClr val="56C3A4"/>
                </a:solidFill>
              </a:rPr>
              <a:t>website</a:t>
            </a:r>
            <a:r>
              <a:rPr lang="pt-PT" dirty="0">
                <a:solidFill>
                  <a:srgbClr val="1F7BFF"/>
                </a:solidFill>
              </a:rPr>
              <a:t> </a:t>
            </a:r>
            <a:br>
              <a:rPr lang="pt-PT" dirty="0">
                <a:solidFill>
                  <a:srgbClr val="1F7BFF"/>
                </a:solidFill>
              </a:rPr>
            </a:br>
            <a:r>
              <a:rPr lang="pt-PT" dirty="0"/>
              <a:t>proposta</a:t>
            </a:r>
          </a:p>
        </p:txBody>
      </p:sp>
      <p:pic>
        <p:nvPicPr>
          <p:cNvPr id="11" name="Marcador de Posição da Imagem 11">
            <a:hlinkClick r:id="rId2"/>
            <a:extLst>
              <a:ext uri="{FF2B5EF4-FFF2-40B4-BE49-F238E27FC236}">
                <a16:creationId xmlns:a16="http://schemas.microsoft.com/office/drawing/2014/main" id="{D8ABE77E-9ECC-49BE-97A1-9C7062CAB6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473" b="10473"/>
          <a:stretch>
            <a:fillRect/>
          </a:stretch>
        </p:blipFill>
        <p:spPr>
          <a:xfrm>
            <a:off x="10319520" y="840376"/>
            <a:ext cx="1080000" cy="17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618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Posição do Rodapé 18">
            <a:extLst>
              <a:ext uri="{FF2B5EF4-FFF2-40B4-BE49-F238E27FC236}">
                <a16:creationId xmlns:a16="http://schemas.microsoft.com/office/drawing/2014/main" id="{E88CB587-FE4C-41F2-96A3-B54A37EB25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LINK&amp;GROW</a:t>
            </a:r>
            <a:r>
              <a:rPr lang="en-US" dirty="0">
                <a:solidFill>
                  <a:srgbClr val="56C3A4"/>
                </a:solidFill>
              </a:rPr>
              <a:t> WEBSITE </a:t>
            </a:r>
            <a:r>
              <a:rPr lang="en-US" dirty="0"/>
              <a:t> 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0B362A82-54D8-4AA0-AE4D-B44F8B37B7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7" name="Título 16">
            <a:extLst>
              <a:ext uri="{FF2B5EF4-FFF2-40B4-BE49-F238E27FC236}">
                <a16:creationId xmlns:a16="http://schemas.microsoft.com/office/drawing/2014/main" id="{B3786F76-FEE0-4D5E-BDE8-2C9B12A50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79283"/>
            <a:ext cx="3061675" cy="1021988"/>
          </a:xfrm>
        </p:spPr>
        <p:txBody>
          <a:bodyPr/>
          <a:lstStyle/>
          <a:p>
            <a:r>
              <a:rPr lang="pt-PT" dirty="0"/>
              <a:t>2.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rgbClr val="FFFFFF"/>
                </a:solidFill>
              </a:rPr>
              <a:t>Sitemap e estrutura</a:t>
            </a:r>
            <a:br>
              <a:rPr lang="pt-PT" dirty="0">
                <a:solidFill>
                  <a:srgbClr val="FFFFFF"/>
                </a:solidFill>
              </a:rPr>
            </a:br>
            <a:r>
              <a:rPr lang="pt-PT" dirty="0">
                <a:solidFill>
                  <a:srgbClr val="56C3A4"/>
                </a:solidFill>
              </a:rPr>
              <a:t>estudo de caso</a:t>
            </a:r>
          </a:p>
        </p:txBody>
      </p:sp>
      <p:pic>
        <p:nvPicPr>
          <p:cNvPr id="7" name="Imagem 6">
            <a:hlinkClick r:id="rId2"/>
            <a:extLst>
              <a:ext uri="{FF2B5EF4-FFF2-40B4-BE49-F238E27FC236}">
                <a16:creationId xmlns:a16="http://schemas.microsoft.com/office/drawing/2014/main" id="{2257D42A-F5CE-40BA-9416-D79E7FC12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9522" y="790831"/>
            <a:ext cx="1080000" cy="2240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ACBB6824-29F4-4856-AB44-0C2AFDBB7126}"/>
              </a:ext>
            </a:extLst>
          </p:cNvPr>
          <p:cNvSpPr txBox="1"/>
          <p:nvPr/>
        </p:nvSpPr>
        <p:spPr>
          <a:xfrm>
            <a:off x="9474137" y="2794952"/>
            <a:ext cx="2311851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pt-PT" sz="1400" dirty="0">
                <a:solidFill>
                  <a:srgbClr val="56C3A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Outras Páginas:</a:t>
            </a:r>
            <a:endParaRPr lang="pt-PT" sz="1400" dirty="0">
              <a:solidFill>
                <a:srgbClr val="56C3A4"/>
              </a:solidFill>
              <a:sym typeface="Roboto"/>
            </a:endParaRPr>
          </a:p>
          <a:p>
            <a:pPr>
              <a:buClr>
                <a:srgbClr val="1F7BFF"/>
              </a:buClr>
            </a:pPr>
            <a:r>
              <a:rPr lang="pt-PT" sz="12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</a:t>
            </a:r>
            <a:r>
              <a:rPr lang="pt-PT" sz="1200" b="1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sym typeface="Roboto"/>
              </a:rPr>
              <a:t>  </a:t>
            </a:r>
            <a:r>
              <a:rPr lang="pt-PT" sz="1200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Envios e Entregas</a:t>
            </a:r>
            <a:endParaRPr lang="pt-PT" sz="1200" b="1" dirty="0">
              <a:solidFill>
                <a:srgbClr val="56C3A4"/>
              </a:solidFill>
              <a:latin typeface="Century Gothic" panose="020B0502020202020204" pitchFamily="34" charset="0"/>
            </a:endParaRPr>
          </a:p>
          <a:p>
            <a:pPr>
              <a:buClr>
                <a:srgbClr val="1F7BFF"/>
              </a:buClr>
            </a:pPr>
            <a:r>
              <a:rPr lang="pt-PT" sz="12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 </a:t>
            </a:r>
            <a:r>
              <a:rPr lang="pt-PT" sz="1200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Pagamentos e Segurança</a:t>
            </a:r>
            <a:endParaRPr lang="pt-PT" sz="1200" b="1" dirty="0">
              <a:solidFill>
                <a:srgbClr val="56C3A4"/>
              </a:solidFill>
              <a:latin typeface="Century Gothic" panose="020B0502020202020204" pitchFamily="34" charset="0"/>
            </a:endParaRPr>
          </a:p>
          <a:p>
            <a:pPr>
              <a:buClr>
                <a:srgbClr val="1F7BFF"/>
              </a:buClr>
            </a:pPr>
            <a:r>
              <a:rPr lang="pt-PT" sz="12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</a:t>
            </a:r>
            <a:r>
              <a:rPr lang="pt-PT" sz="1200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  Trocas e Devoluções</a:t>
            </a:r>
            <a:endParaRPr lang="pt-PT" sz="1200" b="1" dirty="0">
              <a:solidFill>
                <a:srgbClr val="56C3A4"/>
              </a:solidFill>
              <a:latin typeface="Century Gothic" panose="020B0502020202020204" pitchFamily="34" charset="0"/>
            </a:endParaRPr>
          </a:p>
          <a:p>
            <a:pPr>
              <a:buClr>
                <a:srgbClr val="1F7BFF"/>
              </a:buClr>
            </a:pPr>
            <a:r>
              <a:rPr lang="pt-PT" sz="12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 </a:t>
            </a:r>
            <a:r>
              <a:rPr lang="pt-PT" sz="1200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Suporte ao Cliente</a:t>
            </a:r>
            <a:endParaRPr lang="pt-PT" sz="1200" b="1" dirty="0">
              <a:solidFill>
                <a:srgbClr val="56C3A4"/>
              </a:solidFill>
              <a:latin typeface="Century Gothic" panose="020B0502020202020204" pitchFamily="34" charset="0"/>
            </a:endParaRPr>
          </a:p>
          <a:p>
            <a:pPr>
              <a:buClr>
                <a:srgbClr val="1F7BFF"/>
              </a:buClr>
            </a:pPr>
            <a:r>
              <a:rPr lang="pt-PT" sz="12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 </a:t>
            </a:r>
            <a:r>
              <a:rPr lang="pt-PT" sz="1200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Política de Privacidade</a:t>
            </a:r>
          </a:p>
          <a:p>
            <a:pPr>
              <a:buClr>
                <a:srgbClr val="1F7BFF"/>
              </a:buClr>
            </a:pPr>
            <a:r>
              <a:rPr lang="pt-PT" sz="12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 </a:t>
            </a:r>
            <a:r>
              <a:rPr lang="pt-PT" sz="1200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Termos e Condições</a:t>
            </a:r>
          </a:p>
          <a:p>
            <a:pPr>
              <a:buClr>
                <a:srgbClr val="1F7BFF"/>
              </a:buClr>
            </a:pPr>
            <a:r>
              <a:rPr lang="pt-PT" sz="12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 </a:t>
            </a:r>
            <a:r>
              <a:rPr lang="pt-PT" sz="1200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Condições de Venda</a:t>
            </a:r>
          </a:p>
          <a:p>
            <a:pPr>
              <a:buClr>
                <a:srgbClr val="1F7BFF"/>
              </a:buClr>
            </a:pPr>
            <a:r>
              <a:rPr lang="pt-PT" sz="12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 </a:t>
            </a:r>
            <a:r>
              <a:rPr lang="pt-PT" sz="1200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Instruções e Cuidados</a:t>
            </a:r>
          </a:p>
          <a:p>
            <a:pPr>
              <a:buClr>
                <a:srgbClr val="1F7BFF"/>
              </a:buClr>
            </a:pPr>
            <a:endParaRPr lang="pt-PT" sz="1200" dirty="0">
              <a:solidFill>
                <a:schemeClr val="bg1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>
              <a:buClr>
                <a:srgbClr val="1F7BFF"/>
              </a:buClr>
            </a:pPr>
            <a:endParaRPr lang="pt-PT" sz="1200" dirty="0">
              <a:solidFill>
                <a:schemeClr val="bg1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 marL="285750" indent="-285750">
              <a:buClr>
                <a:srgbClr val="1F7BFF"/>
              </a:buClr>
              <a:buFont typeface="Arial" panose="020B0604020202020204" pitchFamily="34" charset="0"/>
              <a:buChar char="•"/>
            </a:pPr>
            <a:endParaRPr lang="pt-PT" sz="1200" dirty="0">
              <a:solidFill>
                <a:schemeClr val="bg1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287468FF-D182-4E79-91D7-EE1371EED8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815665"/>
              </p:ext>
            </p:extLst>
          </p:nvPr>
        </p:nvGraphicFramePr>
        <p:xfrm>
          <a:off x="1952624" y="1276558"/>
          <a:ext cx="6988176" cy="5006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895506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C3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5">
            <a:extLst>
              <a:ext uri="{FF2B5EF4-FFF2-40B4-BE49-F238E27FC236}">
                <a16:creationId xmlns:a16="http://schemas.microsoft.com/office/drawing/2014/main" id="{5488CBA8-6BEB-4F7E-9C31-8DAB8EEC0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2.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chemeClr val="bg1"/>
                </a:solidFill>
              </a:rPr>
              <a:t>website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/>
              <a:t>proposta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ABBA6E91-05C1-4A8C-AD56-D1B7B628C5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18400" y="1518433"/>
            <a:ext cx="10173600" cy="4522808"/>
          </a:xfrm>
        </p:spPr>
        <p:txBody>
          <a:bodyPr anchor="ctr" anchorCtr="0"/>
          <a:lstStyle/>
          <a:p>
            <a:pPr>
              <a:lnSpc>
                <a:spcPts val="8000"/>
              </a:lnSpc>
              <a:spcAft>
                <a:spcPts val="1200"/>
              </a:spcAft>
            </a:pPr>
            <a:r>
              <a:rPr lang="pt-PT" sz="11000" b="1" dirty="0">
                <a:solidFill>
                  <a:schemeClr val="bg1"/>
                </a:solidFill>
              </a:rPr>
              <a:t>caraterísticas</a:t>
            </a:r>
          </a:p>
        </p:txBody>
      </p:sp>
      <p:sp>
        <p:nvSpPr>
          <p:cNvPr id="7" name="Marcador de Posição do Rodapé 1">
            <a:extLst>
              <a:ext uri="{FF2B5EF4-FFF2-40B4-BE49-F238E27FC236}">
                <a16:creationId xmlns:a16="http://schemas.microsoft.com/office/drawing/2014/main" id="{75437D54-8CE5-4D64-8313-2968F4B7AA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pPr defTabSz="829544"/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LINK&amp;GROW</a:t>
            </a:r>
            <a:r>
              <a:rPr lang="en-US" dirty="0">
                <a:solidFill>
                  <a:schemeClr val="bg1"/>
                </a:solidFill>
              </a:rPr>
              <a:t> WEBSITE 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344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C3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F127EC30-8497-49A8-A9E8-86E2D3DDD71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LINK&amp;GROW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WEBSITE 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3" name="Marcador de Posição do Número do Diapositivo 12">
            <a:extLst>
              <a:ext uri="{FF2B5EF4-FFF2-40B4-BE49-F238E27FC236}">
                <a16:creationId xmlns:a16="http://schemas.microsoft.com/office/drawing/2014/main" id="{E5D595DB-423C-42AE-BBE7-2CE50C4300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r>
              <a:rPr lang="en-US"/>
              <a:t> |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6374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arcador de Posição do Número do Diapositivo 28">
            <a:extLst>
              <a:ext uri="{FF2B5EF4-FFF2-40B4-BE49-F238E27FC236}">
                <a16:creationId xmlns:a16="http://schemas.microsoft.com/office/drawing/2014/main" id="{DBEECA14-F4D9-4D2C-8253-A4CBD9F3BF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34" name="Título 9">
            <a:extLst>
              <a:ext uri="{FF2B5EF4-FFF2-40B4-BE49-F238E27FC236}">
                <a16:creationId xmlns:a16="http://schemas.microsoft.com/office/drawing/2014/main" id="{226AEB6C-749F-4B39-A3DF-7598F4413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4" y="583921"/>
            <a:ext cx="3921166" cy="1021988"/>
          </a:xfrm>
        </p:spPr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2.</a:t>
            </a:r>
            <a:br>
              <a:rPr lang="pt-PT" dirty="0"/>
            </a:br>
            <a:r>
              <a:rPr lang="pt-PT" dirty="0"/>
              <a:t>website</a:t>
            </a:r>
            <a:br>
              <a:rPr lang="pt-PT" dirty="0"/>
            </a:br>
            <a:r>
              <a:rPr lang="pt-PT" dirty="0">
                <a:solidFill>
                  <a:srgbClr val="56C3A4"/>
                </a:solidFill>
              </a:rPr>
              <a:t>caraterísticas</a:t>
            </a:r>
          </a:p>
        </p:txBody>
      </p:sp>
      <p:sp>
        <p:nvSpPr>
          <p:cNvPr id="35" name="Marcador de Posição do Rodapé 2">
            <a:extLst>
              <a:ext uri="{FF2B5EF4-FFF2-40B4-BE49-F238E27FC236}">
                <a16:creationId xmlns:a16="http://schemas.microsoft.com/office/drawing/2014/main" id="{E7D4DC18-D9D5-4FF7-A071-8D3255B2FC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15" name="Marcador de Posição do Texto 4">
            <a:extLst>
              <a:ext uri="{FF2B5EF4-FFF2-40B4-BE49-F238E27FC236}">
                <a16:creationId xmlns:a16="http://schemas.microsoft.com/office/drawing/2014/main" id="{1A70F349-DEBF-4426-A8A6-EF42A413DA08}"/>
              </a:ext>
            </a:extLst>
          </p:cNvPr>
          <p:cNvSpPr txBox="1">
            <a:spLocks/>
          </p:cNvSpPr>
          <p:nvPr/>
        </p:nvSpPr>
        <p:spPr>
          <a:xfrm>
            <a:off x="3228333" y="1605909"/>
            <a:ext cx="8494272" cy="4833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29544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2722"/>
              </a:spcAft>
              <a:buFont typeface="Arial" panose="020B0604020202020204" pitchFamily="34" charset="0"/>
              <a:buNone/>
              <a:defRPr sz="2177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61274" indent="-261274" algn="l" defTabSz="829544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70" b="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2000" indent="-261274" algn="l" defTabSz="829544" rtl="0" eaLnBrk="1" latinLnBrk="0" hangingPunct="1">
              <a:lnSpc>
                <a:spcPts val="2359"/>
              </a:lnSpc>
              <a:spcBef>
                <a:spcPts val="0"/>
              </a:spcBef>
              <a:spcAft>
                <a:spcPts val="1633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829544" rtl="0" eaLnBrk="1" latinLnBrk="0" hangingPunct="1">
              <a:lnSpc>
                <a:spcPts val="1633"/>
              </a:lnSpc>
              <a:spcBef>
                <a:spcPts val="0"/>
              </a:spcBef>
              <a:spcAft>
                <a:spcPts val="2177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2000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89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245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017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789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61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2400">
                <a:solidFill>
                  <a:srgbClr val="56C3A4"/>
                </a:solidFill>
              </a:rPr>
              <a:t>Idiomas</a:t>
            </a:r>
            <a:endParaRPr lang="pt-PT" sz="2400" dirty="0">
              <a:solidFill>
                <a:srgbClr val="56C3A4"/>
              </a:solidFill>
            </a:endParaRPr>
          </a:p>
        </p:txBody>
      </p:sp>
      <p:sp>
        <p:nvSpPr>
          <p:cNvPr id="16" name="Marcador de Posição de Conteúdo 9">
            <a:extLst>
              <a:ext uri="{FF2B5EF4-FFF2-40B4-BE49-F238E27FC236}">
                <a16:creationId xmlns:a16="http://schemas.microsoft.com/office/drawing/2014/main" id="{83922C7C-2DB7-4DF6-B1E5-5285B87BD3D6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915816" y="2229592"/>
            <a:ext cx="8483701" cy="744720"/>
          </a:xfrm>
        </p:spPr>
        <p:txBody>
          <a:bodyPr/>
          <a:lstStyle/>
          <a:p>
            <a:pPr defTabSz="910834">
              <a:spcAft>
                <a:spcPts val="1200"/>
              </a:spcAft>
              <a:buNone/>
              <a:defRPr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</a:t>
            </a: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	</a:t>
            </a:r>
            <a:r>
              <a:rPr lang="pt-PT" sz="1600" dirty="0">
                <a:latin typeface="Century Gothic" panose="020B0502020202020204" pitchFamily="34" charset="0"/>
              </a:rPr>
              <a:t>Português;</a:t>
            </a:r>
          </a:p>
          <a:p>
            <a:pPr defTabSz="910834">
              <a:spcAft>
                <a:spcPts val="1200"/>
              </a:spcAft>
              <a:buNone/>
              <a:defRPr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</a:t>
            </a: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	</a:t>
            </a:r>
            <a:r>
              <a:rPr lang="pt-PT" sz="1600" dirty="0">
                <a:latin typeface="Century Gothic" panose="020B0502020202020204" pitchFamily="34" charset="0"/>
              </a:rPr>
              <a:t>Outros Idiomas (opcional).</a:t>
            </a:r>
          </a:p>
          <a:p>
            <a:pPr>
              <a:spcAft>
                <a:spcPts val="800"/>
              </a:spcAft>
            </a:pPr>
            <a:endParaRPr lang="pt-PT" dirty="0"/>
          </a:p>
        </p:txBody>
      </p:sp>
      <p:sp>
        <p:nvSpPr>
          <p:cNvPr id="17" name="Marcador de Posição do Texto 4">
            <a:extLst>
              <a:ext uri="{FF2B5EF4-FFF2-40B4-BE49-F238E27FC236}">
                <a16:creationId xmlns:a16="http://schemas.microsoft.com/office/drawing/2014/main" id="{839A4885-1681-4F7F-A14C-04BC37D8E7D7}"/>
              </a:ext>
            </a:extLst>
          </p:cNvPr>
          <p:cNvSpPr txBox="1">
            <a:spLocks/>
          </p:cNvSpPr>
          <p:nvPr/>
        </p:nvSpPr>
        <p:spPr>
          <a:xfrm>
            <a:off x="3234444" y="3244711"/>
            <a:ext cx="8494272" cy="4833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29544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2722"/>
              </a:spcAft>
              <a:buFont typeface="Arial" panose="020B0604020202020204" pitchFamily="34" charset="0"/>
              <a:buNone/>
              <a:defRPr sz="2177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61274" indent="-261274" algn="l" defTabSz="829544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70" b="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2000" indent="-261274" algn="l" defTabSz="829544" rtl="0" eaLnBrk="1" latinLnBrk="0" hangingPunct="1">
              <a:lnSpc>
                <a:spcPts val="2359"/>
              </a:lnSpc>
              <a:spcBef>
                <a:spcPts val="0"/>
              </a:spcBef>
              <a:spcAft>
                <a:spcPts val="1633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829544" rtl="0" eaLnBrk="1" latinLnBrk="0" hangingPunct="1">
              <a:lnSpc>
                <a:spcPts val="1633"/>
              </a:lnSpc>
              <a:spcBef>
                <a:spcPts val="0"/>
              </a:spcBef>
              <a:spcAft>
                <a:spcPts val="2177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2000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89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245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017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789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61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pt-PT" sz="2400" b="0" i="0" u="none" strike="noStrike" kern="1200" cap="none" spc="0" normalizeH="0" baseline="0" noProof="0" dirty="0">
                <a:ln>
                  <a:noFill/>
                </a:ln>
                <a:solidFill>
                  <a:srgbClr val="56C3A4"/>
                </a:solidFill>
                <a:effectLst/>
                <a:uLnTx/>
                <a:uFillTx/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UI/UX design</a:t>
            </a:r>
            <a:endParaRPr lang="pt-PT" sz="2400" dirty="0">
              <a:solidFill>
                <a:srgbClr val="56C3A4"/>
              </a:solidFill>
            </a:endParaRPr>
          </a:p>
        </p:txBody>
      </p:sp>
      <p:sp>
        <p:nvSpPr>
          <p:cNvPr id="18" name="Marcador de Posição de Conteúdo 9">
            <a:extLst>
              <a:ext uri="{FF2B5EF4-FFF2-40B4-BE49-F238E27FC236}">
                <a16:creationId xmlns:a16="http://schemas.microsoft.com/office/drawing/2014/main" id="{0D36D04B-E4CF-4BD5-817B-ED5EDF7776AD}"/>
              </a:ext>
            </a:extLst>
          </p:cNvPr>
          <p:cNvSpPr txBox="1">
            <a:spLocks/>
          </p:cNvSpPr>
          <p:nvPr/>
        </p:nvSpPr>
        <p:spPr>
          <a:xfrm>
            <a:off x="2921927" y="3827754"/>
            <a:ext cx="8806789" cy="268478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1274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27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52000" indent="0" algn="l" defTabSz="829544" rtl="0" eaLnBrk="1" latinLnBrk="0" hangingPunct="1">
              <a:lnSpc>
                <a:spcPts val="2722"/>
              </a:lnSpc>
              <a:spcBef>
                <a:spcPts val="0"/>
              </a:spcBef>
              <a:spcAft>
                <a:spcPts val="1633"/>
              </a:spcAft>
              <a:buFont typeface="Arial" panose="020B0604020202020204" pitchFamily="34" charset="0"/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2000" indent="-261274" algn="l" defTabSz="829544" rtl="0" eaLnBrk="1" latinLnBrk="0" hangingPunct="1">
              <a:lnSpc>
                <a:spcPts val="2359"/>
              </a:lnSpc>
              <a:spcBef>
                <a:spcPts val="0"/>
              </a:spcBef>
              <a:spcAft>
                <a:spcPts val="1633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829544" rtl="0" eaLnBrk="1" latinLnBrk="0" hangingPunct="1">
              <a:lnSpc>
                <a:spcPts val="1633"/>
              </a:lnSpc>
              <a:spcBef>
                <a:spcPts val="0"/>
              </a:spcBef>
              <a:spcAft>
                <a:spcPts val="2177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2000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89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245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017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789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61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</a:t>
            </a:r>
            <a:r>
              <a:rPr lang="pt-PT" sz="1600" b="1" dirty="0">
                <a:solidFill>
                  <a:srgbClr val="227AF4"/>
                </a:solidFill>
                <a:latin typeface="Century Gothic" panose="020B0502020202020204" pitchFamily="34" charset="0"/>
              </a:rPr>
              <a:t> 	</a:t>
            </a:r>
            <a:r>
              <a:rPr lang="pt-PT" sz="1600" dirty="0">
                <a:latin typeface="Century Gothic" panose="020B0502020202020204" pitchFamily="34" charset="0"/>
              </a:rPr>
              <a:t>Criação e implementação das páginas mencionadas no </a:t>
            </a:r>
            <a:r>
              <a:rPr lang="pt-PT" sz="1600" dirty="0" err="1">
                <a:latin typeface="Century Gothic" panose="020B0502020202020204" pitchFamily="34" charset="0"/>
              </a:rPr>
              <a:t>sitemap</a:t>
            </a:r>
            <a:r>
              <a:rPr lang="pt-PT" sz="1600" dirty="0">
                <a:latin typeface="Century Gothic" panose="020B0502020202020204" pitchFamily="34" charset="0"/>
              </a:rPr>
              <a:t>;</a:t>
            </a:r>
          </a:p>
          <a:p>
            <a:pPr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</a:t>
            </a: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	</a:t>
            </a:r>
            <a:r>
              <a:rPr lang="pt-PT" sz="1600" dirty="0">
                <a:latin typeface="Century Gothic" panose="020B0502020202020204" pitchFamily="34" charset="0"/>
              </a:rPr>
              <a:t>Criação de </a:t>
            </a:r>
            <a:r>
              <a:rPr lang="pt-PT" sz="1600" dirty="0" err="1">
                <a:latin typeface="Century Gothic" panose="020B0502020202020204" pitchFamily="34" charset="0"/>
              </a:rPr>
              <a:t>template</a:t>
            </a:r>
            <a:r>
              <a:rPr lang="pt-PT" sz="1600" dirty="0">
                <a:latin typeface="Century Gothic" panose="020B0502020202020204" pitchFamily="34" charset="0"/>
              </a:rPr>
              <a:t> enquadrado na imagem e comunicação da marca;</a:t>
            </a:r>
          </a:p>
          <a:p>
            <a:pPr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</a:t>
            </a:r>
            <a:r>
              <a:rPr lang="pt-PT" sz="1600" b="1" dirty="0">
                <a:solidFill>
                  <a:srgbClr val="227AF4"/>
                </a:solidFill>
                <a:latin typeface="Century Gothic" panose="020B0502020202020204" pitchFamily="34" charset="0"/>
              </a:rPr>
              <a:t> </a:t>
            </a: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	</a:t>
            </a:r>
            <a:r>
              <a:rPr lang="pt-PT" sz="1600" dirty="0">
                <a:latin typeface="Century Gothic" panose="020B0502020202020204" pitchFamily="34" charset="0"/>
              </a:rPr>
              <a:t>Estudo da combinação dos tipos de letra;</a:t>
            </a:r>
          </a:p>
          <a:p>
            <a:pPr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</a:t>
            </a:r>
            <a:r>
              <a:rPr lang="pt-PT" sz="1600" b="1" dirty="0">
                <a:solidFill>
                  <a:srgbClr val="227AF4"/>
                </a:solidFill>
                <a:latin typeface="Century Gothic" panose="020B0502020202020204" pitchFamily="34" charset="0"/>
              </a:rPr>
              <a:t> </a:t>
            </a: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	</a:t>
            </a:r>
            <a:r>
              <a:rPr lang="pt-PT" sz="1600" dirty="0">
                <a:latin typeface="Century Gothic" panose="020B0502020202020204" pitchFamily="34" charset="0"/>
              </a:rPr>
              <a:t>Customização e estudo de toda a experiência de utilizador;</a:t>
            </a:r>
          </a:p>
          <a:p>
            <a:pPr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</a:t>
            </a: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	</a:t>
            </a:r>
            <a:r>
              <a:rPr lang="pt-PT" sz="1600" dirty="0">
                <a:latin typeface="Century Gothic" panose="020B0502020202020204" pitchFamily="34" charset="0"/>
              </a:rPr>
              <a:t>Interface de utilizador para desktop, tablet e mobile (responsive design);</a:t>
            </a:r>
          </a:p>
          <a:p>
            <a:pPr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	</a:t>
            </a:r>
            <a:r>
              <a:rPr lang="pt-PT" sz="1600" dirty="0">
                <a:latin typeface="+mj-lt"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Criação de páginas de informação legal.</a:t>
            </a:r>
          </a:p>
          <a:p>
            <a:pPr>
              <a:spcAft>
                <a:spcPts val="800"/>
              </a:spcAft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1347815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arcador de Posição do Número do Diapositivo 28">
            <a:extLst>
              <a:ext uri="{FF2B5EF4-FFF2-40B4-BE49-F238E27FC236}">
                <a16:creationId xmlns:a16="http://schemas.microsoft.com/office/drawing/2014/main" id="{DBEECA14-F4D9-4D2C-8253-A4CBD9F3BF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34" name="Título 9">
            <a:extLst>
              <a:ext uri="{FF2B5EF4-FFF2-40B4-BE49-F238E27FC236}">
                <a16:creationId xmlns:a16="http://schemas.microsoft.com/office/drawing/2014/main" id="{226AEB6C-749F-4B39-A3DF-7598F4413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4" y="583921"/>
            <a:ext cx="3921166" cy="1021988"/>
          </a:xfrm>
        </p:spPr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2.</a:t>
            </a:r>
            <a:br>
              <a:rPr lang="pt-PT" dirty="0"/>
            </a:br>
            <a:r>
              <a:rPr lang="pt-PT" dirty="0"/>
              <a:t>website</a:t>
            </a:r>
            <a:br>
              <a:rPr lang="pt-PT" dirty="0"/>
            </a:br>
            <a:r>
              <a:rPr lang="pt-PT" dirty="0">
                <a:solidFill>
                  <a:srgbClr val="56C3A4"/>
                </a:solidFill>
              </a:rPr>
              <a:t>caraterísticas</a:t>
            </a:r>
          </a:p>
        </p:txBody>
      </p:sp>
      <p:sp>
        <p:nvSpPr>
          <p:cNvPr id="35" name="Marcador de Posição do Rodapé 2">
            <a:extLst>
              <a:ext uri="{FF2B5EF4-FFF2-40B4-BE49-F238E27FC236}">
                <a16:creationId xmlns:a16="http://schemas.microsoft.com/office/drawing/2014/main" id="{E7D4DC18-D9D5-4FF7-A071-8D3255B2FC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13" name="Marcador de Posição do Texto 4">
            <a:extLst>
              <a:ext uri="{FF2B5EF4-FFF2-40B4-BE49-F238E27FC236}">
                <a16:creationId xmlns:a16="http://schemas.microsoft.com/office/drawing/2014/main" id="{49E36465-E512-4848-95E8-ADCAD7E12EBF}"/>
              </a:ext>
            </a:extLst>
          </p:cNvPr>
          <p:cNvSpPr txBox="1">
            <a:spLocks/>
          </p:cNvSpPr>
          <p:nvPr/>
        </p:nvSpPr>
        <p:spPr>
          <a:xfrm>
            <a:off x="3228333" y="1605909"/>
            <a:ext cx="8494272" cy="4833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29544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2722"/>
              </a:spcAft>
              <a:buFont typeface="Arial" panose="020B0604020202020204" pitchFamily="34" charset="0"/>
              <a:buNone/>
              <a:defRPr sz="2177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61274" indent="-261274" algn="l" defTabSz="829544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70" b="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2000" indent="-261274" algn="l" defTabSz="829544" rtl="0" eaLnBrk="1" latinLnBrk="0" hangingPunct="1">
              <a:lnSpc>
                <a:spcPts val="2359"/>
              </a:lnSpc>
              <a:spcBef>
                <a:spcPts val="0"/>
              </a:spcBef>
              <a:spcAft>
                <a:spcPts val="1633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829544" rtl="0" eaLnBrk="1" latinLnBrk="0" hangingPunct="1">
              <a:lnSpc>
                <a:spcPts val="1633"/>
              </a:lnSpc>
              <a:spcBef>
                <a:spcPts val="0"/>
              </a:spcBef>
              <a:spcAft>
                <a:spcPts val="2177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2000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89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245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017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789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61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2400">
                <a:solidFill>
                  <a:srgbClr val="56C3A4"/>
                </a:solidFill>
              </a:rPr>
              <a:t>Loja</a:t>
            </a:r>
            <a:endParaRPr lang="pt-PT" sz="2400" dirty="0">
              <a:solidFill>
                <a:srgbClr val="56C3A4"/>
              </a:solidFill>
            </a:endParaRPr>
          </a:p>
        </p:txBody>
      </p:sp>
      <p:sp>
        <p:nvSpPr>
          <p:cNvPr id="19" name="Marcador de Posição de Conteúdo 9">
            <a:extLst>
              <a:ext uri="{FF2B5EF4-FFF2-40B4-BE49-F238E27FC236}">
                <a16:creationId xmlns:a16="http://schemas.microsoft.com/office/drawing/2014/main" id="{08990826-BBC3-4A3C-ADCD-FD4901B597F9}"/>
              </a:ext>
            </a:extLst>
          </p:cNvPr>
          <p:cNvSpPr txBox="1">
            <a:spLocks/>
          </p:cNvSpPr>
          <p:nvPr/>
        </p:nvSpPr>
        <p:spPr>
          <a:xfrm>
            <a:off x="2915816" y="2229592"/>
            <a:ext cx="7558220" cy="38109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1274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27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52000" indent="0" algn="l" defTabSz="829544" rtl="0" eaLnBrk="1" latinLnBrk="0" hangingPunct="1">
              <a:lnSpc>
                <a:spcPts val="2722"/>
              </a:lnSpc>
              <a:spcBef>
                <a:spcPts val="0"/>
              </a:spcBef>
              <a:spcAft>
                <a:spcPts val="1633"/>
              </a:spcAft>
              <a:buFont typeface="Arial" panose="020B0604020202020204" pitchFamily="34" charset="0"/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2000" indent="-261274" algn="l" defTabSz="829544" rtl="0" eaLnBrk="1" latinLnBrk="0" hangingPunct="1">
              <a:lnSpc>
                <a:spcPts val="2359"/>
              </a:lnSpc>
              <a:spcBef>
                <a:spcPts val="0"/>
              </a:spcBef>
              <a:spcAft>
                <a:spcPts val="1633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829544" rtl="0" eaLnBrk="1" latinLnBrk="0" hangingPunct="1">
              <a:lnSpc>
                <a:spcPts val="1633"/>
              </a:lnSpc>
              <a:spcBef>
                <a:spcPts val="0"/>
              </a:spcBef>
              <a:spcAft>
                <a:spcPts val="2177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2000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89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245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017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789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61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</a:t>
            </a: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	</a:t>
            </a:r>
            <a:r>
              <a:rPr lang="pt-PT" sz="1600" dirty="0">
                <a:latin typeface="Century Gothic" panose="020B0502020202020204" pitchFamily="34" charset="0"/>
              </a:rPr>
              <a:t>Registo</a:t>
            </a:r>
          </a:p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600" dirty="0">
                <a:latin typeface="Century Gothic" panose="020B0502020202020204" pitchFamily="34" charset="0"/>
              </a:rPr>
              <a:t>		</a:t>
            </a: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 »   </a:t>
            </a:r>
            <a:r>
              <a:rPr lang="pt-PT" sz="1600" dirty="0">
                <a:ea typeface="Roboto" panose="02000000000000000000"/>
                <a:cs typeface="Gilroy Light" panose="00000400000000000000" charset="0"/>
                <a:sym typeface="Roboto" panose="02000000000000000000"/>
              </a:rPr>
              <a:t>Login e registo a partir de email ou redes sociais;</a:t>
            </a:r>
            <a:endParaRPr lang="pt-PT" sz="1600" b="1" dirty="0"/>
          </a:p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600" b="1" dirty="0">
                <a:solidFill>
                  <a:srgbClr val="56C3A4"/>
                </a:solidFill>
              </a:rPr>
              <a:t>		 »   </a:t>
            </a:r>
            <a:r>
              <a:rPr lang="pt-PT" sz="1600" dirty="0">
                <a:latin typeface="+mj-lt"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Adicionar Google </a:t>
            </a:r>
            <a:r>
              <a:rPr lang="pt-PT" sz="1600" dirty="0" err="1">
                <a:latin typeface="+mj-lt"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reCaptcha</a:t>
            </a:r>
            <a:r>
              <a:rPr lang="pt-PT" sz="1600" dirty="0">
                <a:latin typeface="+mj-lt"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 (v3) no momento de registo;</a:t>
            </a:r>
            <a:endParaRPr lang="pt-PT" sz="1600" b="1" dirty="0">
              <a:latin typeface="+mj-lt"/>
            </a:endParaRPr>
          </a:p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600" b="1" dirty="0">
                <a:solidFill>
                  <a:srgbClr val="56C3A4"/>
                </a:solidFill>
              </a:rPr>
              <a:t>		 »</a:t>
            </a:r>
            <a:r>
              <a:rPr lang="pt-PT" sz="1600" dirty="0"/>
              <a:t>   </a:t>
            </a:r>
            <a:r>
              <a:rPr lang="pt-PT" sz="1600" dirty="0">
                <a:ea typeface="Roboto" panose="02000000000000000000"/>
                <a:cs typeface="Gilroy Light" panose="00000400000000000000" charset="0"/>
                <a:sym typeface="Roboto" panose="02000000000000000000"/>
              </a:rPr>
              <a:t>Verificação de endereço de e-mail para concluir a criação da conta (opcional).</a:t>
            </a:r>
          </a:p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600" b="1" dirty="0">
                <a:solidFill>
                  <a:srgbClr val="56C3A4"/>
                </a:solidFill>
              </a:rPr>
              <a:t>»</a:t>
            </a:r>
            <a:r>
              <a:rPr lang="pt-PT" sz="1600" b="1" dirty="0">
                <a:solidFill>
                  <a:srgbClr val="000000"/>
                </a:solidFill>
                <a:ea typeface="Roboto" panose="02000000000000000000"/>
                <a:sym typeface="Roboto" panose="02000000000000000000"/>
              </a:rPr>
              <a:t>	</a:t>
            </a:r>
            <a:r>
              <a:rPr lang="pt-PT" sz="1600" dirty="0">
                <a:solidFill>
                  <a:schemeClr val="dk1"/>
                </a:solidFill>
                <a:ea typeface="Roboto"/>
                <a:cs typeface="Roboto"/>
                <a:sym typeface="Roboto"/>
              </a:rPr>
              <a:t> </a:t>
            </a:r>
            <a:r>
              <a:rPr lang="pt-PT" sz="1600" dirty="0">
                <a:ea typeface="Roboto"/>
                <a:cs typeface="Roboto"/>
                <a:sym typeface="Roboto"/>
              </a:rPr>
              <a:t>Área </a:t>
            </a:r>
            <a:r>
              <a:rPr lang="pt-PT" sz="1600" dirty="0">
                <a:ea typeface="Roboto" panose="02000000000000000000"/>
                <a:cs typeface="Gilroy Light" panose="00000400000000000000" charset="0"/>
                <a:sym typeface="Roboto" panose="02000000000000000000"/>
              </a:rPr>
              <a:t>reservada – </a:t>
            </a:r>
            <a:r>
              <a:rPr lang="pt-PT" sz="1600" dirty="0" err="1">
                <a:ea typeface="Roboto" panose="02000000000000000000"/>
                <a:cs typeface="Gilroy Light" panose="00000400000000000000" charset="0"/>
                <a:sym typeface="Roboto" panose="02000000000000000000"/>
              </a:rPr>
              <a:t>My</a:t>
            </a:r>
            <a:r>
              <a:rPr lang="pt-PT" sz="1600" dirty="0">
                <a:ea typeface="Roboto" panose="02000000000000000000"/>
                <a:cs typeface="Gilroy Light" panose="00000400000000000000" charset="0"/>
                <a:sym typeface="Roboto" panose="02000000000000000000"/>
              </a:rPr>
              <a:t> </a:t>
            </a:r>
            <a:r>
              <a:rPr lang="pt-PT" sz="1600" dirty="0" err="1">
                <a:ea typeface="Roboto" panose="02000000000000000000"/>
                <a:cs typeface="Gilroy Light" panose="00000400000000000000" charset="0"/>
                <a:sym typeface="Roboto" panose="02000000000000000000"/>
              </a:rPr>
              <a:t>Account</a:t>
            </a:r>
            <a:endParaRPr lang="pt-PT" sz="1600" b="1" dirty="0">
              <a:ea typeface="Roboto" panose="02000000000000000000"/>
              <a:sym typeface="Roboto" panose="02000000000000000000"/>
            </a:endParaRPr>
          </a:p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600" b="1" dirty="0">
                <a:solidFill>
                  <a:srgbClr val="000000"/>
                </a:solidFill>
                <a:latin typeface="+mj-lt"/>
                <a:ea typeface="Roboto" panose="02000000000000000000"/>
                <a:sym typeface="Roboto" panose="02000000000000000000"/>
              </a:rPr>
              <a:t>		</a:t>
            </a: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 »   </a:t>
            </a:r>
            <a:r>
              <a:rPr lang="pt-PT" sz="1600" dirty="0" err="1">
                <a:latin typeface="+mj-lt"/>
                <a:ea typeface="Roboto"/>
                <a:cs typeface="Roboto"/>
                <a:sym typeface="Roboto"/>
              </a:rPr>
              <a:t>Dashboard</a:t>
            </a:r>
            <a:r>
              <a:rPr lang="pt-PT" sz="1600" dirty="0">
                <a:latin typeface="+mj-lt"/>
                <a:ea typeface="Roboto"/>
                <a:cs typeface="Roboto"/>
                <a:sym typeface="Roboto"/>
              </a:rPr>
              <a:t>;</a:t>
            </a:r>
            <a:endParaRPr lang="pt-PT" sz="1600" b="1" dirty="0">
              <a:latin typeface="+mj-lt"/>
              <a:ea typeface="Roboto" panose="02000000000000000000"/>
              <a:sym typeface="Roboto" panose="02000000000000000000"/>
            </a:endParaRPr>
          </a:p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600" b="1" dirty="0">
                <a:solidFill>
                  <a:srgbClr val="000000"/>
                </a:solidFill>
                <a:latin typeface="+mj-lt"/>
                <a:ea typeface="Roboto" panose="02000000000000000000"/>
                <a:sym typeface="Roboto" panose="02000000000000000000"/>
              </a:rPr>
              <a:t>		</a:t>
            </a: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 »</a:t>
            </a:r>
            <a:r>
              <a:rPr lang="pt-PT" sz="1600" dirty="0">
                <a:solidFill>
                  <a:schemeClr val="dk1"/>
                </a:solidFill>
                <a:latin typeface="+mj-lt"/>
                <a:ea typeface="Roboto"/>
                <a:cs typeface="Roboto"/>
                <a:sym typeface="Roboto"/>
              </a:rPr>
              <a:t>   </a:t>
            </a:r>
            <a:r>
              <a:rPr lang="pt-PT" sz="1600" dirty="0">
                <a:latin typeface="+mj-lt"/>
                <a:ea typeface="Roboto"/>
                <a:cs typeface="Roboto"/>
                <a:sym typeface="Roboto"/>
              </a:rPr>
              <a:t>Encomendas;</a:t>
            </a:r>
            <a:endParaRPr lang="pt-PT" sz="1600" b="1" dirty="0">
              <a:latin typeface="+mj-lt"/>
              <a:ea typeface="Roboto" panose="02000000000000000000"/>
              <a:sym typeface="Roboto" panose="02000000000000000000"/>
            </a:endParaRPr>
          </a:p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600" b="1" dirty="0">
                <a:solidFill>
                  <a:srgbClr val="000000"/>
                </a:solidFill>
                <a:latin typeface="+mj-lt"/>
                <a:ea typeface="Roboto" panose="02000000000000000000"/>
                <a:sym typeface="Roboto" panose="02000000000000000000"/>
              </a:rPr>
              <a:t>		</a:t>
            </a: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 »</a:t>
            </a:r>
            <a:r>
              <a:rPr lang="pt-PT" sz="1600" dirty="0">
                <a:solidFill>
                  <a:schemeClr val="dk1"/>
                </a:solidFill>
                <a:latin typeface="+mj-lt"/>
                <a:ea typeface="Roboto"/>
                <a:cs typeface="Roboto"/>
                <a:sym typeface="Roboto"/>
              </a:rPr>
              <a:t>   </a:t>
            </a:r>
            <a:r>
              <a:rPr lang="pt-PT" sz="1600" dirty="0">
                <a:latin typeface="+mj-lt"/>
                <a:ea typeface="Roboto"/>
                <a:cs typeface="Roboto"/>
                <a:sym typeface="Roboto"/>
              </a:rPr>
              <a:t>Editar </a:t>
            </a:r>
            <a:r>
              <a:rPr lang="pt-PT" sz="1600" dirty="0">
                <a:latin typeface="Gilroy Light" panose="00000400000000000000" charset="0"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conta, endereço e métodos de pagamento.</a:t>
            </a:r>
            <a:endParaRPr lang="pt-PT" sz="1600" dirty="0">
              <a:latin typeface="Century Gothic" panose="020B0502020202020204" pitchFamily="34" charset="0"/>
            </a:endParaRPr>
          </a:p>
          <a:p>
            <a:pPr>
              <a:spcAft>
                <a:spcPts val="800"/>
              </a:spcAft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7484295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arcador de Posição do Número do Diapositivo 28">
            <a:extLst>
              <a:ext uri="{FF2B5EF4-FFF2-40B4-BE49-F238E27FC236}">
                <a16:creationId xmlns:a16="http://schemas.microsoft.com/office/drawing/2014/main" id="{DBEECA14-F4D9-4D2C-8253-A4CBD9F3BF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34" name="Título 9">
            <a:extLst>
              <a:ext uri="{FF2B5EF4-FFF2-40B4-BE49-F238E27FC236}">
                <a16:creationId xmlns:a16="http://schemas.microsoft.com/office/drawing/2014/main" id="{226AEB6C-749F-4B39-A3DF-7598F4413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4" y="583921"/>
            <a:ext cx="3921166" cy="1021988"/>
          </a:xfrm>
        </p:spPr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2.</a:t>
            </a:r>
            <a:br>
              <a:rPr lang="pt-PT" dirty="0"/>
            </a:br>
            <a:r>
              <a:rPr lang="pt-PT" dirty="0"/>
              <a:t>website</a:t>
            </a:r>
            <a:br>
              <a:rPr lang="pt-PT" dirty="0"/>
            </a:br>
            <a:r>
              <a:rPr lang="pt-PT" dirty="0">
                <a:solidFill>
                  <a:srgbClr val="56C3A4"/>
                </a:solidFill>
              </a:rPr>
              <a:t>caraterísticas</a:t>
            </a:r>
          </a:p>
        </p:txBody>
      </p:sp>
      <p:sp>
        <p:nvSpPr>
          <p:cNvPr id="35" name="Marcador de Posição do Rodapé 2">
            <a:extLst>
              <a:ext uri="{FF2B5EF4-FFF2-40B4-BE49-F238E27FC236}">
                <a16:creationId xmlns:a16="http://schemas.microsoft.com/office/drawing/2014/main" id="{E7D4DC18-D9D5-4FF7-A071-8D3255B2FC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14" name="Marcador de Posição do Texto 4">
            <a:extLst>
              <a:ext uri="{FF2B5EF4-FFF2-40B4-BE49-F238E27FC236}">
                <a16:creationId xmlns:a16="http://schemas.microsoft.com/office/drawing/2014/main" id="{8897D312-DFDA-43E7-A3A7-8F28B3BBEACA}"/>
              </a:ext>
            </a:extLst>
          </p:cNvPr>
          <p:cNvSpPr txBox="1">
            <a:spLocks/>
          </p:cNvSpPr>
          <p:nvPr/>
        </p:nvSpPr>
        <p:spPr>
          <a:xfrm>
            <a:off x="3228333" y="1605909"/>
            <a:ext cx="8494272" cy="4833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29544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2722"/>
              </a:spcAft>
              <a:buFont typeface="Arial" panose="020B0604020202020204" pitchFamily="34" charset="0"/>
              <a:buNone/>
              <a:defRPr sz="2177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61274" indent="-261274" algn="l" defTabSz="829544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70" b="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2000" indent="-261274" algn="l" defTabSz="829544" rtl="0" eaLnBrk="1" latinLnBrk="0" hangingPunct="1">
              <a:lnSpc>
                <a:spcPts val="2359"/>
              </a:lnSpc>
              <a:spcBef>
                <a:spcPts val="0"/>
              </a:spcBef>
              <a:spcAft>
                <a:spcPts val="1633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829544" rtl="0" eaLnBrk="1" latinLnBrk="0" hangingPunct="1">
              <a:lnSpc>
                <a:spcPts val="1633"/>
              </a:lnSpc>
              <a:spcBef>
                <a:spcPts val="0"/>
              </a:spcBef>
              <a:spcAft>
                <a:spcPts val="2177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2000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89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245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017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789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61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2400">
                <a:solidFill>
                  <a:srgbClr val="56C3A4"/>
                </a:solidFill>
              </a:rPr>
              <a:t>Loja</a:t>
            </a:r>
            <a:endParaRPr lang="pt-PT" sz="2400" dirty="0">
              <a:solidFill>
                <a:srgbClr val="56C3A4"/>
              </a:solidFill>
            </a:endParaRPr>
          </a:p>
        </p:txBody>
      </p:sp>
      <p:sp>
        <p:nvSpPr>
          <p:cNvPr id="15" name="Marcador de Posição de Conteúdo 9">
            <a:extLst>
              <a:ext uri="{FF2B5EF4-FFF2-40B4-BE49-F238E27FC236}">
                <a16:creationId xmlns:a16="http://schemas.microsoft.com/office/drawing/2014/main" id="{59755D31-42BE-41A7-A4FB-FA5655127633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915816" y="2229591"/>
            <a:ext cx="7558220" cy="5152283"/>
          </a:xfrm>
        </p:spPr>
        <p:txBody>
          <a:bodyPr/>
          <a:lstStyle/>
          <a:p>
            <a:pPr defTabSz="910834">
              <a:spcAft>
                <a:spcPts val="1200"/>
              </a:spcAft>
              <a:buNone/>
              <a:defRPr/>
            </a:pPr>
            <a:r>
              <a:rPr lang="pt-PT" sz="1600" b="1" dirty="0">
                <a:solidFill>
                  <a:srgbClr val="56C3A4"/>
                </a:solidFill>
              </a:rPr>
              <a:t>» </a:t>
            </a:r>
            <a:r>
              <a:rPr lang="pt-PT" sz="1600" b="1" dirty="0">
                <a:solidFill>
                  <a:srgbClr val="2981F5"/>
                </a:solidFill>
              </a:rPr>
              <a:t>	</a:t>
            </a:r>
            <a:r>
              <a:rPr lang="pt-PT" sz="160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Importação de </a:t>
            </a:r>
            <a:r>
              <a:rPr lang="pt-PT" sz="1600" dirty="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/>
                <a:cs typeface="Gilroy Light" panose="00000400000000000000" charset="0"/>
                <a:sym typeface="Roboto" panose="02000000000000000000"/>
              </a:rPr>
              <a:t>3.500</a:t>
            </a:r>
            <a:r>
              <a:rPr lang="pt-PT" sz="160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 produtos variáveis através de ficheiro </a:t>
            </a:r>
            <a:r>
              <a:rPr lang="pt-PT" sz="1600" dirty="0" err="1">
                <a:solidFill>
                  <a:schemeClr val="tx1">
                    <a:lumMod val="75000"/>
                    <a:lumOff val="25000"/>
                  </a:schemeClr>
                </a:solidFill>
                <a:uFillTx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csv</a:t>
            </a:r>
            <a:r>
              <a:rPr lang="pt-PT" sz="160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 (</a:t>
            </a:r>
            <a:r>
              <a:rPr lang="pt-PT" sz="1600" dirty="0" err="1">
                <a:solidFill>
                  <a:schemeClr val="tx1">
                    <a:lumMod val="75000"/>
                    <a:lumOff val="25000"/>
                  </a:schemeClr>
                </a:solidFill>
                <a:uFillTx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excel</a:t>
            </a:r>
            <a:r>
              <a:rPr lang="pt-PT" sz="160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) devidamente preenchido pela marca seguindo as nossas diretrizes </a:t>
            </a:r>
            <a:r>
              <a:rPr lang="pt-PT" sz="1600" dirty="0">
                <a:solidFill>
                  <a:schemeClr val="tx1">
                    <a:lumMod val="75000"/>
                    <a:lumOff val="25000"/>
                  </a:schemeClr>
                </a:solidFill>
                <a:ea typeface="Roboto"/>
                <a:cs typeface="Roboto"/>
                <a:sym typeface="Roboto"/>
              </a:rPr>
              <a:t>(deverá ser feita uma estrutura e hierarquia de todos os produtos);</a:t>
            </a:r>
          </a:p>
          <a:p>
            <a:pPr defTabSz="910834">
              <a:spcAft>
                <a:spcPts val="1200"/>
              </a:spcAft>
              <a:buNone/>
              <a:defRPr/>
            </a:pPr>
            <a:r>
              <a:rPr lang="pt-PT" sz="1600" b="1" dirty="0">
                <a:solidFill>
                  <a:srgbClr val="56C3A4"/>
                </a:solidFill>
              </a:rPr>
              <a:t>»</a:t>
            </a:r>
            <a:r>
              <a:rPr lang="pt-PT" sz="1600" dirty="0"/>
              <a:t>   Integração de pagamentos com </a:t>
            </a:r>
            <a:r>
              <a:rPr lang="pt-PT" sz="1600" dirty="0" err="1"/>
              <a:t>EuPago</a:t>
            </a:r>
            <a:r>
              <a:rPr lang="pt-PT" sz="1600" dirty="0"/>
              <a:t> (cartão de crédito/débito, entidades e referências Multibanco, </a:t>
            </a:r>
            <a:r>
              <a:rPr lang="pt-PT" sz="1600" dirty="0" err="1"/>
              <a:t>MBWay</a:t>
            </a:r>
            <a:r>
              <a:rPr lang="pt-PT" sz="1600" dirty="0"/>
              <a:t>, etc.), Paypal e </a:t>
            </a:r>
            <a:r>
              <a:rPr lang="pt-PT" sz="1600" dirty="0" err="1"/>
              <a:t>Stripe</a:t>
            </a:r>
            <a:r>
              <a:rPr lang="pt-PT" sz="1600" dirty="0"/>
              <a:t>. Em qualquer um dos métodos, após pagamento do cliente, a encomenda passa logo a paga no </a:t>
            </a:r>
            <a:r>
              <a:rPr lang="pt-PT" sz="1600" dirty="0" err="1"/>
              <a:t>backoffice</a:t>
            </a:r>
            <a:r>
              <a:rPr lang="pt-PT" sz="1600" dirty="0"/>
              <a:t> da plataforma;</a:t>
            </a:r>
          </a:p>
          <a:p>
            <a:pPr defTabSz="910834">
              <a:spcAft>
                <a:spcPts val="1200"/>
              </a:spcAft>
              <a:buNone/>
              <a:defRPr/>
            </a:pPr>
            <a:r>
              <a:rPr lang="pt-PT" sz="1600" b="1" dirty="0">
                <a:solidFill>
                  <a:srgbClr val="56C3A4"/>
                </a:solidFill>
              </a:rPr>
              <a:t>»	</a:t>
            </a:r>
            <a:r>
              <a:rPr lang="pt-PT" sz="1600" dirty="0"/>
              <a:t>Integração com </a:t>
            </a:r>
            <a:r>
              <a:rPr lang="pt-PT" sz="1600" dirty="0" err="1"/>
              <a:t>KuantoKusta</a:t>
            </a:r>
            <a:r>
              <a:rPr lang="pt-PT" sz="1600" dirty="0"/>
              <a:t> (</a:t>
            </a:r>
            <a:r>
              <a:rPr lang="pt-PT" sz="1600" dirty="0" err="1"/>
              <a:t>Feed</a:t>
            </a:r>
            <a:r>
              <a:rPr lang="pt-PT" sz="1600" dirty="0"/>
              <a:t>);</a:t>
            </a:r>
            <a:endParaRPr lang="pt-PT" sz="1600" b="1" dirty="0">
              <a:solidFill>
                <a:srgbClr val="56C3A4"/>
              </a:solidFill>
            </a:endParaRPr>
          </a:p>
          <a:p>
            <a:pPr defTabSz="910834">
              <a:spcAft>
                <a:spcPts val="1200"/>
              </a:spcAft>
              <a:buNone/>
              <a:defRPr/>
            </a:pPr>
            <a:r>
              <a:rPr lang="pt-PT" sz="1600" b="1" dirty="0">
                <a:solidFill>
                  <a:srgbClr val="56C3A4"/>
                </a:solidFill>
              </a:rPr>
              <a:t>»	</a:t>
            </a:r>
            <a:r>
              <a:rPr lang="pt-PT" sz="1600" dirty="0"/>
              <a:t>Integração com Amazon SES ou outra plataforma de envio de emails;</a:t>
            </a:r>
          </a:p>
          <a:p>
            <a:pPr defTabSz="910834">
              <a:spcAft>
                <a:spcPts val="1200"/>
              </a:spcAft>
              <a:buNone/>
              <a:defRPr/>
            </a:pPr>
            <a:r>
              <a:rPr lang="pt-PT" sz="1600" b="1" dirty="0">
                <a:solidFill>
                  <a:srgbClr val="56C3A4"/>
                </a:solidFill>
              </a:rPr>
              <a:t>»	</a:t>
            </a:r>
            <a:r>
              <a:rPr lang="pt-PT" sz="1600" dirty="0"/>
              <a:t>Implementação de tabelas de taxas de IVA;</a:t>
            </a:r>
          </a:p>
          <a:p>
            <a:pPr defTabSz="910834">
              <a:spcAft>
                <a:spcPts val="1200"/>
              </a:spcAft>
              <a:buNone/>
              <a:defRPr/>
            </a:pPr>
            <a:r>
              <a:rPr lang="pt-PT" sz="1600" b="1" dirty="0">
                <a:solidFill>
                  <a:srgbClr val="56C3A4"/>
                </a:solidFill>
              </a:rPr>
              <a:t>»	</a:t>
            </a:r>
            <a:r>
              <a:rPr lang="pt-PT" sz="1600" dirty="0"/>
              <a:t>Configuração de tabelas de métodos de envio;</a:t>
            </a:r>
          </a:p>
          <a:p>
            <a:pPr defTabSz="910834">
              <a:spcAft>
                <a:spcPts val="1200"/>
              </a:spcAft>
              <a:buNone/>
              <a:defRPr/>
            </a:pPr>
            <a:r>
              <a:rPr lang="pt-PT" sz="1600" b="1" dirty="0">
                <a:solidFill>
                  <a:srgbClr val="56C3A4"/>
                </a:solidFill>
              </a:rPr>
              <a:t>»</a:t>
            </a:r>
            <a:r>
              <a:rPr lang="pt-PT" sz="1600" dirty="0"/>
              <a:t>   Customização dos emails enviados para o cliente (nova encomenda, encomenda em processamento, encomenda completa, etc.);</a:t>
            </a:r>
            <a:endParaRPr lang="pt-PT" sz="1600" b="1" dirty="0">
              <a:solidFill>
                <a:srgbClr val="56C3A4"/>
              </a:solidFill>
            </a:endParaRPr>
          </a:p>
          <a:p>
            <a:pPr defTabSz="910834">
              <a:spcAft>
                <a:spcPts val="1200"/>
              </a:spcAft>
              <a:buNone/>
              <a:defRPr/>
            </a:pPr>
            <a:r>
              <a:rPr lang="pt-PT" sz="1600" b="1" dirty="0">
                <a:solidFill>
                  <a:srgbClr val="56C3A4"/>
                </a:solidFill>
              </a:rPr>
              <a:t>»  </a:t>
            </a:r>
            <a:r>
              <a:rPr lang="pt-PT" sz="1600" dirty="0"/>
              <a:t> Produtos relacionados nas páginas de produtos;</a:t>
            </a:r>
          </a:p>
          <a:p>
            <a:pPr defTabSz="910834">
              <a:spcAft>
                <a:spcPts val="1200"/>
              </a:spcAft>
              <a:buNone/>
              <a:defRPr/>
            </a:pPr>
            <a:r>
              <a:rPr lang="pt-PT" sz="1600" b="1" dirty="0">
                <a:solidFill>
                  <a:srgbClr val="56C3A4"/>
                </a:solidFill>
              </a:rPr>
              <a:t>»   </a:t>
            </a:r>
            <a:r>
              <a:rPr lang="pt-PT" sz="1600" dirty="0"/>
              <a:t>Otimização de imagens.</a:t>
            </a:r>
          </a:p>
          <a:p>
            <a:pPr defTabSz="910834">
              <a:spcAft>
                <a:spcPts val="1200"/>
              </a:spcAft>
              <a:buNone/>
              <a:defRPr/>
            </a:pPr>
            <a:endParaRPr lang="pt-PT" sz="1600" dirty="0"/>
          </a:p>
        </p:txBody>
      </p:sp>
    </p:spTree>
    <p:extLst>
      <p:ext uri="{BB962C8B-B14F-4D97-AF65-F5344CB8AC3E}">
        <p14:creationId xmlns:p14="http://schemas.microsoft.com/office/powerpoint/2010/main" val="41221257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arcador de Posição do Número do Diapositivo 28">
            <a:extLst>
              <a:ext uri="{FF2B5EF4-FFF2-40B4-BE49-F238E27FC236}">
                <a16:creationId xmlns:a16="http://schemas.microsoft.com/office/drawing/2014/main" id="{DBEECA14-F4D9-4D2C-8253-A4CBD9F3BF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34" name="Título 9">
            <a:extLst>
              <a:ext uri="{FF2B5EF4-FFF2-40B4-BE49-F238E27FC236}">
                <a16:creationId xmlns:a16="http://schemas.microsoft.com/office/drawing/2014/main" id="{226AEB6C-749F-4B39-A3DF-7598F4413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4" y="583921"/>
            <a:ext cx="1228964" cy="740054"/>
          </a:xfrm>
        </p:spPr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2.</a:t>
            </a:r>
            <a:br>
              <a:rPr lang="pt-PT" dirty="0"/>
            </a:br>
            <a:r>
              <a:rPr lang="pt-PT" dirty="0"/>
              <a:t>website</a:t>
            </a:r>
            <a:br>
              <a:rPr lang="pt-PT" dirty="0"/>
            </a:br>
            <a:r>
              <a:rPr lang="pt-PT" dirty="0">
                <a:solidFill>
                  <a:srgbClr val="56C3A4"/>
                </a:solidFill>
              </a:rPr>
              <a:t>caraterísticas</a:t>
            </a:r>
          </a:p>
        </p:txBody>
      </p:sp>
      <p:sp>
        <p:nvSpPr>
          <p:cNvPr id="35" name="Marcador de Posição do Rodapé 2">
            <a:extLst>
              <a:ext uri="{FF2B5EF4-FFF2-40B4-BE49-F238E27FC236}">
                <a16:creationId xmlns:a16="http://schemas.microsoft.com/office/drawing/2014/main" id="{E7D4DC18-D9D5-4FF7-A071-8D3255B2FC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17" name="Marcador de Posição do Texto 4">
            <a:extLst>
              <a:ext uri="{FF2B5EF4-FFF2-40B4-BE49-F238E27FC236}">
                <a16:creationId xmlns:a16="http://schemas.microsoft.com/office/drawing/2014/main" id="{FD95E7C6-3A39-456C-B764-2938B35DD100}"/>
              </a:ext>
            </a:extLst>
          </p:cNvPr>
          <p:cNvSpPr txBox="1">
            <a:spLocks/>
          </p:cNvSpPr>
          <p:nvPr/>
        </p:nvSpPr>
        <p:spPr>
          <a:xfrm>
            <a:off x="3228333" y="1605909"/>
            <a:ext cx="8494272" cy="4833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29544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2722"/>
              </a:spcAft>
              <a:buFont typeface="Arial" panose="020B0604020202020204" pitchFamily="34" charset="0"/>
              <a:buNone/>
              <a:defRPr sz="2177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61274" indent="-261274" algn="l" defTabSz="829544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70" b="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2000" indent="-261274" algn="l" defTabSz="829544" rtl="0" eaLnBrk="1" latinLnBrk="0" hangingPunct="1">
              <a:lnSpc>
                <a:spcPts val="2359"/>
              </a:lnSpc>
              <a:spcBef>
                <a:spcPts val="0"/>
              </a:spcBef>
              <a:spcAft>
                <a:spcPts val="1633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829544" rtl="0" eaLnBrk="1" latinLnBrk="0" hangingPunct="1">
              <a:lnSpc>
                <a:spcPts val="1633"/>
              </a:lnSpc>
              <a:spcBef>
                <a:spcPts val="0"/>
              </a:spcBef>
              <a:spcAft>
                <a:spcPts val="2177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2000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89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245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017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789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61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722"/>
              </a:lnSpc>
              <a:spcAft>
                <a:spcPts val="1633"/>
              </a:spcAft>
              <a:defRPr/>
            </a:pPr>
            <a:r>
              <a:rPr lang="pt-PT" sz="2400">
                <a:solidFill>
                  <a:srgbClr val="56C3A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Criação e gestão de conteúdos</a:t>
            </a:r>
            <a:endParaRPr lang="pt-PT" sz="2400" dirty="0">
              <a:solidFill>
                <a:srgbClr val="56C3A4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18" name="Marcador de Posição de Conteúdo 9">
            <a:extLst>
              <a:ext uri="{FF2B5EF4-FFF2-40B4-BE49-F238E27FC236}">
                <a16:creationId xmlns:a16="http://schemas.microsoft.com/office/drawing/2014/main" id="{AA6AFF43-2C60-4F47-AC99-BC9BEBBBA494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915816" y="2229592"/>
            <a:ext cx="8483701" cy="361679"/>
          </a:xfrm>
        </p:spPr>
        <p:txBody>
          <a:bodyPr/>
          <a:lstStyle/>
          <a:p>
            <a:pPr defTabSz="910834">
              <a:spcAft>
                <a:spcPts val="1200"/>
              </a:spcAft>
              <a:buNone/>
              <a:defRPr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A </a:t>
            </a:r>
            <a:r>
              <a:rPr lang="pt-PT" sz="1600" dirty="0">
                <a:latin typeface="+mj-lt"/>
              </a:rPr>
              <a:t>criação de copy e imagens fica a cargo do cliente.</a:t>
            </a:r>
            <a:endParaRPr lang="pt-PT" sz="1600" dirty="0">
              <a:latin typeface="Century Gothic" panose="020B0502020202020204" pitchFamily="34" charset="0"/>
            </a:endParaRPr>
          </a:p>
        </p:txBody>
      </p:sp>
      <p:sp>
        <p:nvSpPr>
          <p:cNvPr id="19" name="Marcador de Posição do Texto 4">
            <a:extLst>
              <a:ext uri="{FF2B5EF4-FFF2-40B4-BE49-F238E27FC236}">
                <a16:creationId xmlns:a16="http://schemas.microsoft.com/office/drawing/2014/main" id="{0E2B1FB8-110C-4565-9C99-4BE9831FE14B}"/>
              </a:ext>
            </a:extLst>
          </p:cNvPr>
          <p:cNvSpPr txBox="1">
            <a:spLocks/>
          </p:cNvSpPr>
          <p:nvPr/>
        </p:nvSpPr>
        <p:spPr>
          <a:xfrm>
            <a:off x="3215327" y="2905282"/>
            <a:ext cx="8494272" cy="4833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29544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2722"/>
              </a:spcAft>
              <a:buFont typeface="Arial" panose="020B0604020202020204" pitchFamily="34" charset="0"/>
              <a:buNone/>
              <a:defRPr sz="2177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61274" indent="-261274" algn="l" defTabSz="829544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70" b="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2000" indent="-261274" algn="l" defTabSz="829544" rtl="0" eaLnBrk="1" latinLnBrk="0" hangingPunct="1">
              <a:lnSpc>
                <a:spcPts val="2359"/>
              </a:lnSpc>
              <a:spcBef>
                <a:spcPts val="0"/>
              </a:spcBef>
              <a:spcAft>
                <a:spcPts val="1633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829544" rtl="0" eaLnBrk="1" latinLnBrk="0" hangingPunct="1">
              <a:lnSpc>
                <a:spcPts val="1633"/>
              </a:lnSpc>
              <a:spcBef>
                <a:spcPts val="0"/>
              </a:spcBef>
              <a:spcAft>
                <a:spcPts val="2177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2000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89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245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017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789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61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722"/>
              </a:lnSpc>
              <a:spcAft>
                <a:spcPts val="1633"/>
              </a:spcAft>
              <a:defRPr/>
            </a:pPr>
            <a:r>
              <a:rPr lang="pt-PT" sz="2400" dirty="0">
                <a:solidFill>
                  <a:srgbClr val="56C3A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Formulários</a:t>
            </a:r>
          </a:p>
        </p:txBody>
      </p:sp>
      <p:sp>
        <p:nvSpPr>
          <p:cNvPr id="20" name="Marcador de Posição de Conteúdo 9">
            <a:extLst>
              <a:ext uri="{FF2B5EF4-FFF2-40B4-BE49-F238E27FC236}">
                <a16:creationId xmlns:a16="http://schemas.microsoft.com/office/drawing/2014/main" id="{D538D9CD-B6BB-4AB8-9A2E-5523DFE9579E}"/>
              </a:ext>
            </a:extLst>
          </p:cNvPr>
          <p:cNvSpPr txBox="1">
            <a:spLocks/>
          </p:cNvSpPr>
          <p:nvPr/>
        </p:nvSpPr>
        <p:spPr>
          <a:xfrm>
            <a:off x="2902810" y="3528965"/>
            <a:ext cx="8483701" cy="63983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1274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27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52000" indent="0" algn="l" defTabSz="829544" rtl="0" eaLnBrk="1" latinLnBrk="0" hangingPunct="1">
              <a:lnSpc>
                <a:spcPts val="2722"/>
              </a:lnSpc>
              <a:spcBef>
                <a:spcPts val="0"/>
              </a:spcBef>
              <a:spcAft>
                <a:spcPts val="1633"/>
              </a:spcAft>
              <a:buFont typeface="Arial" panose="020B0604020202020204" pitchFamily="34" charset="0"/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2000" indent="-261274" algn="l" defTabSz="829544" rtl="0" eaLnBrk="1" latinLnBrk="0" hangingPunct="1">
              <a:lnSpc>
                <a:spcPts val="2359"/>
              </a:lnSpc>
              <a:spcBef>
                <a:spcPts val="0"/>
              </a:spcBef>
              <a:spcAft>
                <a:spcPts val="1633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829544" rtl="0" eaLnBrk="1" latinLnBrk="0" hangingPunct="1">
              <a:lnSpc>
                <a:spcPts val="1633"/>
              </a:lnSpc>
              <a:spcBef>
                <a:spcPts val="0"/>
              </a:spcBef>
              <a:spcAft>
                <a:spcPts val="2177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2000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89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245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017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789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61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0834">
              <a:spcAft>
                <a:spcPts val="1200"/>
              </a:spcAft>
              <a:buNone/>
              <a:defRPr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/>
              <a:t>Inserção de formulários para captação de leads totalmente preparados para integrar em plataformas de automatismos de marketing.</a:t>
            </a:r>
          </a:p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endParaRPr lang="pt-PT" sz="1600" dirty="0">
              <a:latin typeface="Century Gothic" panose="020B0502020202020204" pitchFamily="34" charset="0"/>
            </a:endParaRPr>
          </a:p>
        </p:txBody>
      </p:sp>
      <p:sp>
        <p:nvSpPr>
          <p:cNvPr id="13" name="Marcador de Posição do Texto 4">
            <a:extLst>
              <a:ext uri="{FF2B5EF4-FFF2-40B4-BE49-F238E27FC236}">
                <a16:creationId xmlns:a16="http://schemas.microsoft.com/office/drawing/2014/main" id="{C42E0FE8-A0B4-41F3-BAAF-0EAD06EEC14E}"/>
              </a:ext>
            </a:extLst>
          </p:cNvPr>
          <p:cNvSpPr txBox="1">
            <a:spLocks/>
          </p:cNvSpPr>
          <p:nvPr/>
        </p:nvSpPr>
        <p:spPr>
          <a:xfrm>
            <a:off x="3218173" y="4291324"/>
            <a:ext cx="8494272" cy="4833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29544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2722"/>
              </a:spcAft>
              <a:buFont typeface="Arial" panose="020B0604020202020204" pitchFamily="34" charset="0"/>
              <a:buNone/>
              <a:defRPr sz="2177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61274" indent="-261274" algn="l" defTabSz="829544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70" b="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2000" indent="-261274" algn="l" defTabSz="829544" rtl="0" eaLnBrk="1" latinLnBrk="0" hangingPunct="1">
              <a:lnSpc>
                <a:spcPts val="2359"/>
              </a:lnSpc>
              <a:spcBef>
                <a:spcPts val="0"/>
              </a:spcBef>
              <a:spcAft>
                <a:spcPts val="1633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829544" rtl="0" eaLnBrk="1" latinLnBrk="0" hangingPunct="1">
              <a:lnSpc>
                <a:spcPts val="1633"/>
              </a:lnSpc>
              <a:spcBef>
                <a:spcPts val="0"/>
              </a:spcBef>
              <a:spcAft>
                <a:spcPts val="2177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2000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89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245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017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789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61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2400" dirty="0">
                <a:solidFill>
                  <a:srgbClr val="56C3A4"/>
                </a:solidFill>
                <a:latin typeface="Century Gothic" panose="020B0502020202020204" pitchFamily="34" charset="0"/>
                <a:ea typeface="Roboto" panose="02000000000000000000"/>
                <a:cs typeface="Roboto" panose="02000000000000000000"/>
                <a:sym typeface="Roboto" panose="02000000000000000000"/>
              </a:rPr>
              <a:t>Blog</a:t>
            </a:r>
            <a:endParaRPr lang="pt-PT" sz="2400" dirty="0">
              <a:solidFill>
                <a:srgbClr val="56C3A4"/>
              </a:solidFill>
            </a:endParaRPr>
          </a:p>
        </p:txBody>
      </p:sp>
      <p:sp>
        <p:nvSpPr>
          <p:cNvPr id="14" name="Marcador de Posição de Conteúdo 9">
            <a:extLst>
              <a:ext uri="{FF2B5EF4-FFF2-40B4-BE49-F238E27FC236}">
                <a16:creationId xmlns:a16="http://schemas.microsoft.com/office/drawing/2014/main" id="{937358B2-1F76-4120-9444-255BF15F53DE}"/>
              </a:ext>
            </a:extLst>
          </p:cNvPr>
          <p:cNvSpPr txBox="1">
            <a:spLocks/>
          </p:cNvSpPr>
          <p:nvPr/>
        </p:nvSpPr>
        <p:spPr>
          <a:xfrm>
            <a:off x="2905656" y="4915007"/>
            <a:ext cx="8483701" cy="237143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1274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27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52000" indent="0" algn="l" defTabSz="829544" rtl="0" eaLnBrk="1" latinLnBrk="0" hangingPunct="1">
              <a:lnSpc>
                <a:spcPts val="2722"/>
              </a:lnSpc>
              <a:spcBef>
                <a:spcPts val="0"/>
              </a:spcBef>
              <a:spcAft>
                <a:spcPts val="1633"/>
              </a:spcAft>
              <a:buFont typeface="Arial" panose="020B0604020202020204" pitchFamily="34" charset="0"/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2000" indent="-261274" algn="l" defTabSz="829544" rtl="0" eaLnBrk="1" latinLnBrk="0" hangingPunct="1">
              <a:lnSpc>
                <a:spcPts val="2359"/>
              </a:lnSpc>
              <a:spcBef>
                <a:spcPts val="0"/>
              </a:spcBef>
              <a:spcAft>
                <a:spcPts val="1633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829544" rtl="0" eaLnBrk="1" latinLnBrk="0" hangingPunct="1">
              <a:lnSpc>
                <a:spcPts val="1633"/>
              </a:lnSpc>
              <a:spcBef>
                <a:spcPts val="0"/>
              </a:spcBef>
              <a:spcAft>
                <a:spcPts val="2177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2000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89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245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017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789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61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0590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Implementação de sistema de blog;</a:t>
            </a:r>
          </a:p>
          <a:p>
            <a:pPr defTabSz="910590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Design de arquivo de blog e respetivas páginas de artigos;</a:t>
            </a:r>
          </a:p>
          <a:p>
            <a:pPr defTabSz="910590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</a:t>
            </a: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	</a:t>
            </a:r>
            <a:r>
              <a:rPr lang="pt-PT" sz="1600" dirty="0">
                <a:latin typeface="Century Gothic" panose="020B0502020202020204" pitchFamily="34" charset="0"/>
              </a:rPr>
              <a:t>Otimização do back-end para fácil gestão do blog.</a:t>
            </a:r>
          </a:p>
        </p:txBody>
      </p:sp>
    </p:spTree>
    <p:extLst>
      <p:ext uri="{BB962C8B-B14F-4D97-AF65-F5344CB8AC3E}">
        <p14:creationId xmlns:p14="http://schemas.microsoft.com/office/powerpoint/2010/main" val="23647595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arcador de Posição do Número do Diapositivo 28">
            <a:extLst>
              <a:ext uri="{FF2B5EF4-FFF2-40B4-BE49-F238E27FC236}">
                <a16:creationId xmlns:a16="http://schemas.microsoft.com/office/drawing/2014/main" id="{DBEECA14-F4D9-4D2C-8253-A4CBD9F3BF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34" name="Título 9">
            <a:extLst>
              <a:ext uri="{FF2B5EF4-FFF2-40B4-BE49-F238E27FC236}">
                <a16:creationId xmlns:a16="http://schemas.microsoft.com/office/drawing/2014/main" id="{226AEB6C-749F-4B39-A3DF-7598F4413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4" y="583921"/>
            <a:ext cx="1228964" cy="740054"/>
          </a:xfrm>
        </p:spPr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2.</a:t>
            </a:r>
            <a:br>
              <a:rPr lang="pt-PT" dirty="0"/>
            </a:br>
            <a:r>
              <a:rPr lang="pt-PT" dirty="0"/>
              <a:t>website</a:t>
            </a:r>
            <a:br>
              <a:rPr lang="pt-PT" dirty="0"/>
            </a:br>
            <a:r>
              <a:rPr lang="pt-PT" dirty="0">
                <a:solidFill>
                  <a:srgbClr val="56C3A4"/>
                </a:solidFill>
              </a:rPr>
              <a:t>caraterísticas</a:t>
            </a:r>
          </a:p>
        </p:txBody>
      </p:sp>
      <p:sp>
        <p:nvSpPr>
          <p:cNvPr id="35" name="Marcador de Posição do Rodapé 2">
            <a:extLst>
              <a:ext uri="{FF2B5EF4-FFF2-40B4-BE49-F238E27FC236}">
                <a16:creationId xmlns:a16="http://schemas.microsoft.com/office/drawing/2014/main" id="{E7D4DC18-D9D5-4FF7-A071-8D3255B2FC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17" name="Marcador de Posição do Texto 4">
            <a:extLst>
              <a:ext uri="{FF2B5EF4-FFF2-40B4-BE49-F238E27FC236}">
                <a16:creationId xmlns:a16="http://schemas.microsoft.com/office/drawing/2014/main" id="{FD95E7C6-3A39-456C-B764-2938B35DD100}"/>
              </a:ext>
            </a:extLst>
          </p:cNvPr>
          <p:cNvSpPr txBox="1">
            <a:spLocks/>
          </p:cNvSpPr>
          <p:nvPr/>
        </p:nvSpPr>
        <p:spPr>
          <a:xfrm>
            <a:off x="3228333" y="1605909"/>
            <a:ext cx="8494272" cy="4833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29544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2722"/>
              </a:spcAft>
              <a:buFont typeface="Arial" panose="020B0604020202020204" pitchFamily="34" charset="0"/>
              <a:buNone/>
              <a:defRPr sz="2177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61274" indent="-261274" algn="l" defTabSz="829544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70" b="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2000" indent="-261274" algn="l" defTabSz="829544" rtl="0" eaLnBrk="1" latinLnBrk="0" hangingPunct="1">
              <a:lnSpc>
                <a:spcPts val="2359"/>
              </a:lnSpc>
              <a:spcBef>
                <a:spcPts val="0"/>
              </a:spcBef>
              <a:spcAft>
                <a:spcPts val="1633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829544" rtl="0" eaLnBrk="1" latinLnBrk="0" hangingPunct="1">
              <a:lnSpc>
                <a:spcPts val="1633"/>
              </a:lnSpc>
              <a:spcBef>
                <a:spcPts val="0"/>
              </a:spcBef>
              <a:spcAft>
                <a:spcPts val="2177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2000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89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245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017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789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61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2400" dirty="0">
                <a:solidFill>
                  <a:srgbClr val="56C3A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Back-end e otimização:</a:t>
            </a:r>
            <a:endParaRPr lang="pt-PT" sz="2400" dirty="0">
              <a:solidFill>
                <a:srgbClr val="56C3A4"/>
              </a:solidFill>
            </a:endParaRPr>
          </a:p>
        </p:txBody>
      </p:sp>
      <p:sp>
        <p:nvSpPr>
          <p:cNvPr id="18" name="Marcador de Posição de Conteúdo 9">
            <a:extLst>
              <a:ext uri="{FF2B5EF4-FFF2-40B4-BE49-F238E27FC236}">
                <a16:creationId xmlns:a16="http://schemas.microsoft.com/office/drawing/2014/main" id="{AA6AFF43-2C60-4F47-AC99-BC9BEBBBA494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915816" y="2229592"/>
            <a:ext cx="8483701" cy="2133861"/>
          </a:xfrm>
        </p:spPr>
        <p:txBody>
          <a:bodyPr/>
          <a:lstStyle/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Back-end em Português;</a:t>
            </a:r>
          </a:p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Customização do </a:t>
            </a:r>
            <a:r>
              <a:rPr lang="pt-PT" sz="1600" dirty="0" err="1">
                <a:latin typeface="Century Gothic" panose="020B0502020202020204" pitchFamily="34" charset="0"/>
              </a:rPr>
              <a:t>back-office</a:t>
            </a:r>
            <a:r>
              <a:rPr lang="pt-PT" sz="1600" dirty="0">
                <a:latin typeface="Century Gothic" panose="020B0502020202020204" pitchFamily="34" charset="0"/>
              </a:rPr>
              <a:t> do website para fácil gestão. Possibilidade de gerir a plataforma através de computador, tablet ou smartphone;</a:t>
            </a:r>
          </a:p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Integração com o Google Analytics, Facebook Pixel e outras ferramentas de métricas;</a:t>
            </a:r>
          </a:p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</a:t>
            </a: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	</a:t>
            </a:r>
            <a:r>
              <a:rPr lang="pt-PT" sz="1600" dirty="0">
                <a:latin typeface="Century Gothic" panose="020B0502020202020204" pitchFamily="34" charset="0"/>
              </a:rPr>
              <a:t>Otimização da velocidade do website.</a:t>
            </a:r>
          </a:p>
          <a:p>
            <a:pPr marL="0" indent="0">
              <a:spcAft>
                <a:spcPts val="800"/>
              </a:spcAft>
              <a:buNone/>
            </a:pPr>
            <a:endParaRPr lang="pt-PT" sz="2000" dirty="0"/>
          </a:p>
        </p:txBody>
      </p:sp>
    </p:spTree>
    <p:extLst>
      <p:ext uri="{BB962C8B-B14F-4D97-AF65-F5344CB8AC3E}">
        <p14:creationId xmlns:p14="http://schemas.microsoft.com/office/powerpoint/2010/main" val="1776773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C3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5">
            <a:extLst>
              <a:ext uri="{FF2B5EF4-FFF2-40B4-BE49-F238E27FC236}">
                <a16:creationId xmlns:a16="http://schemas.microsoft.com/office/drawing/2014/main" id="{5488CBA8-6BEB-4F7E-9C31-8DAB8EEC0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2.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chemeClr val="bg1"/>
                </a:solidFill>
              </a:rPr>
              <a:t>website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/>
              <a:t>proposta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ABBA6E91-05C1-4A8C-AD56-D1B7B628C5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18400" y="1600200"/>
            <a:ext cx="10173600" cy="4522808"/>
          </a:xfrm>
        </p:spPr>
        <p:txBody>
          <a:bodyPr anchor="ctr" anchorCtr="0"/>
          <a:lstStyle/>
          <a:p>
            <a:pPr>
              <a:lnSpc>
                <a:spcPts val="8000"/>
              </a:lnSpc>
              <a:spcAft>
                <a:spcPts val="1200"/>
              </a:spcAft>
            </a:pPr>
            <a:r>
              <a:rPr lang="pt-PT" sz="11000" b="1" dirty="0">
                <a:solidFill>
                  <a:schemeClr val="bg1"/>
                </a:solidFill>
              </a:rPr>
              <a:t>tradução</a:t>
            </a:r>
          </a:p>
        </p:txBody>
      </p:sp>
      <p:sp>
        <p:nvSpPr>
          <p:cNvPr id="6" name="Marcador de Posição do Rodapé 1">
            <a:extLst>
              <a:ext uri="{FF2B5EF4-FFF2-40B4-BE49-F238E27FC236}">
                <a16:creationId xmlns:a16="http://schemas.microsoft.com/office/drawing/2014/main" id="{05E8D57E-F21F-41FA-9957-4CF16E8B76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pPr defTabSz="829544"/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LINK&amp;GROW</a:t>
            </a:r>
            <a:r>
              <a:rPr lang="en-US" dirty="0">
                <a:solidFill>
                  <a:schemeClr val="bg1"/>
                </a:solidFill>
              </a:rPr>
              <a:t> WEBSITE 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83212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arcador de Posição do Número do Diapositivo 28">
            <a:extLst>
              <a:ext uri="{FF2B5EF4-FFF2-40B4-BE49-F238E27FC236}">
                <a16:creationId xmlns:a16="http://schemas.microsoft.com/office/drawing/2014/main" id="{DBEECA14-F4D9-4D2C-8253-A4CBD9F3BF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34" name="Título 9">
            <a:extLst>
              <a:ext uri="{FF2B5EF4-FFF2-40B4-BE49-F238E27FC236}">
                <a16:creationId xmlns:a16="http://schemas.microsoft.com/office/drawing/2014/main" id="{226AEB6C-749F-4B39-A3DF-7598F4413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4" y="583921"/>
            <a:ext cx="1228964" cy="740054"/>
          </a:xfrm>
        </p:spPr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2.</a:t>
            </a:r>
            <a:br>
              <a:rPr lang="pt-PT" dirty="0"/>
            </a:br>
            <a:r>
              <a:rPr lang="pt-PT" dirty="0"/>
              <a:t>website</a:t>
            </a:r>
            <a:br>
              <a:rPr lang="pt-PT" dirty="0"/>
            </a:br>
            <a:r>
              <a:rPr lang="pt-PT" dirty="0">
                <a:solidFill>
                  <a:srgbClr val="56C3A4"/>
                </a:solidFill>
              </a:rPr>
              <a:t>caraterísticas</a:t>
            </a:r>
          </a:p>
        </p:txBody>
      </p:sp>
      <p:sp>
        <p:nvSpPr>
          <p:cNvPr id="35" name="Marcador de Posição do Rodapé 2">
            <a:extLst>
              <a:ext uri="{FF2B5EF4-FFF2-40B4-BE49-F238E27FC236}">
                <a16:creationId xmlns:a16="http://schemas.microsoft.com/office/drawing/2014/main" id="{E7D4DC18-D9D5-4FF7-A071-8D3255B2FC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15" name="Marcador de Posição de Conteúdo 8">
            <a:extLst>
              <a:ext uri="{FF2B5EF4-FFF2-40B4-BE49-F238E27FC236}">
                <a16:creationId xmlns:a16="http://schemas.microsoft.com/office/drawing/2014/main" id="{72A70CCD-B934-43E1-A12C-2522240BBF88}"/>
              </a:ext>
            </a:extLst>
          </p:cNvPr>
          <p:cNvSpPr txBox="1"/>
          <p:nvPr/>
        </p:nvSpPr>
        <p:spPr>
          <a:xfrm>
            <a:off x="1319677" y="1370396"/>
            <a:ext cx="10080625" cy="6924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r" defTabSz="82931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265"/>
              </a:spcAft>
              <a:buFont typeface="Arial" panose="020B0604020202020204" pitchFamily="34" charset="0"/>
              <a:buNone/>
              <a:defRPr sz="1635" b="1" kern="1200">
                <a:solidFill>
                  <a:srgbClr val="56C3A4"/>
                </a:solidFill>
                <a:latin typeface="+mn-lt"/>
                <a:ea typeface="+mn-ea"/>
                <a:cs typeface="+mn-cs"/>
              </a:defRPr>
            </a:lvl1pPr>
            <a:lvl2pPr marL="1151890" indent="0" algn="l" defTabSz="829310" rtl="0" eaLnBrk="1" latinLnBrk="0" hangingPunct="1">
              <a:lnSpc>
                <a:spcPts val="2720"/>
              </a:lnSpc>
              <a:spcBef>
                <a:spcPts val="0"/>
              </a:spcBef>
              <a:spcAft>
                <a:spcPts val="1635"/>
              </a:spcAft>
              <a:buFont typeface="Arial" panose="020B0604020202020204" pitchFamily="34" charset="0"/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1890" indent="-260985" algn="l" defTabSz="829310" rtl="0" eaLnBrk="1" latinLnBrk="0" hangingPunct="1">
              <a:lnSpc>
                <a:spcPts val="2360"/>
              </a:lnSpc>
              <a:spcBef>
                <a:spcPts val="0"/>
              </a:spcBef>
              <a:spcAft>
                <a:spcPts val="1635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1890" indent="0" algn="l" defTabSz="829310" rtl="0" eaLnBrk="1" latinLnBrk="0" hangingPunct="1">
              <a:lnSpc>
                <a:spcPts val="1635"/>
              </a:lnSpc>
              <a:spcBef>
                <a:spcPts val="0"/>
              </a:spcBef>
              <a:spcAft>
                <a:spcPts val="2175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1890" indent="-260985" algn="l" defTabSz="82931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90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555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210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865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20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PT" sz="3200" b="0" dirty="0"/>
              <a:t>Tradução de website (opcional)</a:t>
            </a:r>
          </a:p>
        </p:txBody>
      </p:sp>
      <p:sp>
        <p:nvSpPr>
          <p:cNvPr id="16" name="Marcador de Posição de Conteúdo 8">
            <a:extLst>
              <a:ext uri="{FF2B5EF4-FFF2-40B4-BE49-F238E27FC236}">
                <a16:creationId xmlns:a16="http://schemas.microsoft.com/office/drawing/2014/main" id="{AA040561-EF7A-452C-8B5C-F653D65C8C1D}"/>
              </a:ext>
            </a:extLst>
          </p:cNvPr>
          <p:cNvSpPr txBox="1"/>
          <p:nvPr/>
        </p:nvSpPr>
        <p:spPr>
          <a:xfrm>
            <a:off x="2495554" y="2189275"/>
            <a:ext cx="8665937" cy="235064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82931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2720"/>
              </a:spcAft>
              <a:buFont typeface="Arial" panose="020B0604020202020204" pitchFamily="34" charset="0"/>
              <a:buNone/>
              <a:defRPr sz="2175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60985" indent="-260985" algn="l" defTabSz="82931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70" b="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1890" indent="-260985" algn="l" defTabSz="829310" rtl="0" eaLnBrk="1" latinLnBrk="0" hangingPunct="1">
              <a:lnSpc>
                <a:spcPts val="2360"/>
              </a:lnSpc>
              <a:spcBef>
                <a:spcPts val="0"/>
              </a:spcBef>
              <a:spcAft>
                <a:spcPts val="1635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1890" indent="0" algn="l" defTabSz="829310" rtl="0" eaLnBrk="1" latinLnBrk="0" hangingPunct="1">
              <a:lnSpc>
                <a:spcPts val="1635"/>
              </a:lnSpc>
              <a:spcBef>
                <a:spcPts val="0"/>
              </a:spcBef>
              <a:spcAft>
                <a:spcPts val="2175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1890" indent="-260985" algn="l" defTabSz="82931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90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555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210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865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20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56C3A4"/>
              </a:buClr>
              <a:buSzPct val="100000"/>
            </a:pPr>
            <a:br>
              <a:rPr lang="pt-PT" sz="18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pt-PT" sz="1800" dirty="0">
                <a:effectLst/>
                <a:latin typeface="+mj-lt"/>
                <a:ea typeface="Times New Roman" panose="02020603050405020304" pitchFamily="18" charset="0"/>
              </a:rPr>
              <a:t>Será necessário o envio de todo o conteúdo do website traduzido para a língua pretendida, para que a equipa da link&amp;grow possa fazer uma duplicação do website e carregar o conteúdo.</a:t>
            </a:r>
          </a:p>
          <a:p>
            <a:pPr>
              <a:buClr>
                <a:srgbClr val="56C3A4"/>
              </a:buClr>
              <a:buSzPct val="100000"/>
            </a:pPr>
            <a:r>
              <a:rPr lang="pt-PT" sz="1800" dirty="0">
                <a:latin typeface="+mj-lt"/>
                <a:ea typeface="Times New Roman" panose="02020603050405020304" pitchFamily="18" charset="0"/>
              </a:rPr>
              <a:t>Nota: </a:t>
            </a:r>
            <a:r>
              <a:rPr lang="pt-PT" sz="1800" dirty="0">
                <a:effectLst/>
                <a:latin typeface="+mj-lt"/>
                <a:ea typeface="Times New Roman" panose="02020603050405020304" pitchFamily="18" charset="0"/>
              </a:rPr>
              <a:t>Teremos de receber um documento por cada página devidamente traduzida.</a:t>
            </a:r>
            <a:endParaRPr lang="pt-PT" sz="1800" dirty="0"/>
          </a:p>
        </p:txBody>
      </p:sp>
    </p:spTree>
    <p:extLst>
      <p:ext uri="{BB962C8B-B14F-4D97-AF65-F5344CB8AC3E}">
        <p14:creationId xmlns:p14="http://schemas.microsoft.com/office/powerpoint/2010/main" val="3799879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C3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5">
            <a:extLst>
              <a:ext uri="{FF2B5EF4-FFF2-40B4-BE49-F238E27FC236}">
                <a16:creationId xmlns:a16="http://schemas.microsoft.com/office/drawing/2014/main" id="{5488CBA8-6BEB-4F7E-9C31-8DAB8EEC0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2.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chemeClr val="bg1"/>
                </a:solidFill>
              </a:rPr>
              <a:t>website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/>
              <a:t>proposta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ABBA6E91-05C1-4A8C-AD56-D1B7B628C5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18400" y="1600200"/>
            <a:ext cx="10173600" cy="4522808"/>
          </a:xfrm>
        </p:spPr>
        <p:txBody>
          <a:bodyPr anchor="ctr" anchorCtr="0"/>
          <a:lstStyle/>
          <a:p>
            <a:pPr>
              <a:lnSpc>
                <a:spcPts val="8000"/>
              </a:lnSpc>
              <a:spcAft>
                <a:spcPts val="1200"/>
              </a:spcAft>
            </a:pPr>
            <a:r>
              <a:rPr lang="pt-PT" sz="11000" b="1" dirty="0">
                <a:solidFill>
                  <a:schemeClr val="bg1"/>
                </a:solidFill>
              </a:rPr>
              <a:t>automatismos</a:t>
            </a:r>
          </a:p>
          <a:p>
            <a:pPr>
              <a:lnSpc>
                <a:spcPts val="8000"/>
              </a:lnSpc>
              <a:spcAft>
                <a:spcPts val="1200"/>
              </a:spcAft>
            </a:pPr>
            <a:r>
              <a:rPr lang="pt-PT" sz="11000" b="1" dirty="0">
                <a:solidFill>
                  <a:schemeClr val="bg1"/>
                </a:solidFill>
              </a:rPr>
              <a:t>marketing</a:t>
            </a:r>
          </a:p>
        </p:txBody>
      </p:sp>
      <p:sp>
        <p:nvSpPr>
          <p:cNvPr id="6" name="Marcador de Posição do Rodapé 1">
            <a:extLst>
              <a:ext uri="{FF2B5EF4-FFF2-40B4-BE49-F238E27FC236}">
                <a16:creationId xmlns:a16="http://schemas.microsoft.com/office/drawing/2014/main" id="{05E8D57E-F21F-41FA-9957-4CF16E8B76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pPr defTabSz="829544"/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LINK&amp;GROW</a:t>
            </a:r>
            <a:r>
              <a:rPr lang="en-US" dirty="0">
                <a:solidFill>
                  <a:schemeClr val="bg1"/>
                </a:solidFill>
              </a:rPr>
              <a:t> WEBSITE 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21915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623B922-F269-49A0-875F-9B45B290C11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E7E6E6">
                    <a:lumMod val="10000"/>
                  </a:srgbClr>
                </a:solidFill>
              </a:rPr>
              <a:pPr defTabSz="829544"/>
              <a:t>28</a:t>
            </a:fld>
            <a:r>
              <a:rPr lang="en-US">
                <a:solidFill>
                  <a:srgbClr val="E7E6E6">
                    <a:lumMod val="10000"/>
                  </a:srgbClr>
                </a:solidFill>
              </a:rPr>
              <a:t> |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</p:txBody>
      </p:sp>
      <p:sp>
        <p:nvSpPr>
          <p:cNvPr id="6" name="Título 9">
            <a:extLst>
              <a:ext uri="{FF2B5EF4-FFF2-40B4-BE49-F238E27FC236}">
                <a16:creationId xmlns:a16="http://schemas.microsoft.com/office/drawing/2014/main" id="{017B24E9-6D54-4817-9284-65E1A6B1F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4" y="583921"/>
            <a:ext cx="1378434" cy="692429"/>
          </a:xfrm>
        </p:spPr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2.</a:t>
            </a:r>
            <a:br>
              <a:rPr lang="pt-PT" dirty="0">
                <a:solidFill>
                  <a:srgbClr val="56C3A4"/>
                </a:solidFill>
              </a:rPr>
            </a:br>
            <a:r>
              <a:rPr lang="pt-PT" dirty="0">
                <a:solidFill>
                  <a:srgbClr val="3B3838"/>
                </a:solidFill>
              </a:rPr>
              <a:t>website</a:t>
            </a:r>
            <a:br>
              <a:rPr lang="pt-PT" dirty="0">
                <a:solidFill>
                  <a:srgbClr val="56C3A4"/>
                </a:solidFill>
              </a:rPr>
            </a:br>
            <a:r>
              <a:rPr lang="pt-PT" dirty="0">
                <a:solidFill>
                  <a:srgbClr val="56C3A4"/>
                </a:solidFill>
              </a:rPr>
              <a:t>Automatismos</a:t>
            </a:r>
          </a:p>
        </p:txBody>
      </p:sp>
      <p:sp>
        <p:nvSpPr>
          <p:cNvPr id="7" name="Marcador de Posição do Rodapé 2">
            <a:extLst>
              <a:ext uri="{FF2B5EF4-FFF2-40B4-BE49-F238E27FC236}">
                <a16:creationId xmlns:a16="http://schemas.microsoft.com/office/drawing/2014/main" id="{7E6DBC80-0898-44D5-A585-9D750649B7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8" name="Marcador de Posição de Conteúdo 8">
            <a:extLst>
              <a:ext uri="{FF2B5EF4-FFF2-40B4-BE49-F238E27FC236}">
                <a16:creationId xmlns:a16="http://schemas.microsoft.com/office/drawing/2014/main" id="{CC2C213C-2419-45C9-8B82-F464EA788DCD}"/>
              </a:ext>
            </a:extLst>
          </p:cNvPr>
          <p:cNvSpPr txBox="1"/>
          <p:nvPr/>
        </p:nvSpPr>
        <p:spPr>
          <a:xfrm>
            <a:off x="1319677" y="1960946"/>
            <a:ext cx="10080625" cy="6924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r" defTabSz="82931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265"/>
              </a:spcAft>
              <a:buFont typeface="Arial" panose="020B0604020202020204" pitchFamily="34" charset="0"/>
              <a:buNone/>
              <a:defRPr sz="1635" b="1" kern="1200">
                <a:solidFill>
                  <a:srgbClr val="56C3A4"/>
                </a:solidFill>
                <a:latin typeface="+mn-lt"/>
                <a:ea typeface="+mn-ea"/>
                <a:cs typeface="+mn-cs"/>
              </a:defRPr>
            </a:lvl1pPr>
            <a:lvl2pPr marL="1151890" indent="0" algn="l" defTabSz="829310" rtl="0" eaLnBrk="1" latinLnBrk="0" hangingPunct="1">
              <a:lnSpc>
                <a:spcPts val="2720"/>
              </a:lnSpc>
              <a:spcBef>
                <a:spcPts val="0"/>
              </a:spcBef>
              <a:spcAft>
                <a:spcPts val="1635"/>
              </a:spcAft>
              <a:buFont typeface="Arial" panose="020B0604020202020204" pitchFamily="34" charset="0"/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1890" indent="-260985" algn="l" defTabSz="829310" rtl="0" eaLnBrk="1" latinLnBrk="0" hangingPunct="1">
              <a:lnSpc>
                <a:spcPts val="2360"/>
              </a:lnSpc>
              <a:spcBef>
                <a:spcPts val="0"/>
              </a:spcBef>
              <a:spcAft>
                <a:spcPts val="1635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1890" indent="0" algn="l" defTabSz="829310" rtl="0" eaLnBrk="1" latinLnBrk="0" hangingPunct="1">
              <a:lnSpc>
                <a:spcPts val="1635"/>
              </a:lnSpc>
              <a:spcBef>
                <a:spcPts val="0"/>
              </a:spcBef>
              <a:spcAft>
                <a:spcPts val="2175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1890" indent="-260985" algn="l" defTabSz="82931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90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555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210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865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20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PT" sz="3200" b="0" dirty="0">
                <a:solidFill>
                  <a:srgbClr val="56C3A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Automatismos de marketing </a:t>
            </a:r>
            <a:r>
              <a:rPr lang="pt-PT" sz="3200" b="0" dirty="0"/>
              <a:t>(opcional)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409F15E-5BFE-40E8-A9A6-039A818AEEF8}"/>
              </a:ext>
            </a:extLst>
          </p:cNvPr>
          <p:cNvSpPr txBox="1"/>
          <p:nvPr/>
        </p:nvSpPr>
        <p:spPr>
          <a:xfrm>
            <a:off x="1866898" y="2926944"/>
            <a:ext cx="9096375" cy="5527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600" dirty="0">
                <a:latin typeface="Century Gothic" panose="020B0502020202020204" pitchFamily="34" charset="0"/>
              </a:rPr>
              <a:t>Implementação de ferramenta que permitirá criar uma vasta variedade de fluxos de trabalho automatizados, que serão compostos por diferentes combinações de </a:t>
            </a:r>
            <a:r>
              <a:rPr lang="pt-PT" sz="1600" dirty="0" err="1">
                <a:latin typeface="Century Gothic" panose="020B0502020202020204" pitchFamily="34" charset="0"/>
              </a:rPr>
              <a:t>triggers</a:t>
            </a:r>
            <a:r>
              <a:rPr lang="pt-PT" sz="1600" dirty="0">
                <a:latin typeface="Century Gothic" panose="020B0502020202020204" pitchFamily="34" charset="0"/>
              </a:rPr>
              <a:t>, regras e ações dentro do </a:t>
            </a:r>
            <a:r>
              <a:rPr lang="pt-PT" sz="1600" dirty="0" err="1">
                <a:latin typeface="Century Gothic" panose="020B0502020202020204" pitchFamily="34" charset="0"/>
              </a:rPr>
              <a:t>Woocommerce</a:t>
            </a:r>
            <a:r>
              <a:rPr lang="pt-PT" sz="1600" dirty="0">
                <a:latin typeface="Century Gothic" panose="020B0502020202020204" pitchFamily="34" charset="0"/>
              </a:rPr>
              <a:t>, tais como:</a:t>
            </a:r>
          </a:p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  </a:t>
            </a:r>
            <a:r>
              <a:rPr lang="pt-PT" sz="1600" dirty="0">
                <a:latin typeface="Century Gothic" panose="020B0502020202020204" pitchFamily="34" charset="0"/>
              </a:rPr>
              <a:t>Carrinho abandonado (contemplado nesta proposta);</a:t>
            </a:r>
          </a:p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  </a:t>
            </a:r>
            <a:r>
              <a:rPr lang="pt-PT" sz="1600" dirty="0">
                <a:latin typeface="Century Gothic" panose="020B0502020202020204" pitchFamily="34" charset="0"/>
              </a:rPr>
              <a:t>Emails com </a:t>
            </a:r>
            <a:r>
              <a:rPr lang="pt-PT" sz="1600" dirty="0" err="1">
                <a:latin typeface="Century Gothic" panose="020B0502020202020204" pitchFamily="34" charset="0"/>
              </a:rPr>
              <a:t>reviews</a:t>
            </a:r>
            <a:r>
              <a:rPr lang="pt-PT" sz="1600" dirty="0">
                <a:latin typeface="Century Gothic" panose="020B0502020202020204" pitchFamily="34" charset="0"/>
              </a:rPr>
              <a:t>;</a:t>
            </a:r>
          </a:p>
          <a:p>
            <a:pPr defTabSz="910834">
              <a:spcAft>
                <a:spcPts val="1200"/>
              </a:spcAft>
              <a:buNone/>
              <a:defRPr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  </a:t>
            </a:r>
            <a:r>
              <a:rPr lang="pt-PT" sz="1600" dirty="0">
                <a:latin typeface="Century Gothic" panose="020B0502020202020204" pitchFamily="34" charset="0"/>
              </a:rPr>
              <a:t>Recuperação de clientes inativos;</a:t>
            </a:r>
          </a:p>
          <a:p>
            <a:pPr defTabSz="910834">
              <a:spcAft>
                <a:spcPts val="1200"/>
              </a:spcAft>
              <a:buNone/>
              <a:defRPr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  </a:t>
            </a:r>
            <a:r>
              <a:rPr lang="pt-PT" sz="1600" dirty="0">
                <a:latin typeface="Century Gothic" panose="020B0502020202020204" pitchFamily="34" charset="0"/>
              </a:rPr>
              <a:t>Notificações por SMS (serviço de sms contratado externamente)*;</a:t>
            </a:r>
          </a:p>
          <a:p>
            <a:pPr defTabSz="910834">
              <a:spcAft>
                <a:spcPts val="1200"/>
              </a:spcAft>
              <a:buNone/>
              <a:defRPr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  </a:t>
            </a:r>
            <a:r>
              <a:rPr lang="pt-PT" sz="1600" dirty="0" err="1">
                <a:latin typeface="Century Gothic" panose="020B0502020202020204" pitchFamily="34" charset="0"/>
              </a:rPr>
              <a:t>Wishlist</a:t>
            </a:r>
            <a:r>
              <a:rPr lang="pt-PT" sz="1600" dirty="0">
                <a:latin typeface="Century Gothic" panose="020B0502020202020204" pitchFamily="34" charset="0"/>
              </a:rPr>
              <a:t> Marketing;</a:t>
            </a:r>
          </a:p>
          <a:p>
            <a:pPr defTabSz="910834">
              <a:spcAft>
                <a:spcPts val="1200"/>
              </a:spcAft>
              <a:buNone/>
              <a:defRPr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  </a:t>
            </a:r>
            <a:r>
              <a:rPr lang="pt-PT" sz="1600" dirty="0">
                <a:latin typeface="Century Gothic" panose="020B0502020202020204" pitchFamily="34" charset="0"/>
              </a:rPr>
              <a:t>Notificações de cartão expirado;</a:t>
            </a:r>
          </a:p>
          <a:p>
            <a:pPr defTabSz="910834">
              <a:spcAft>
                <a:spcPts val="1200"/>
              </a:spcAft>
              <a:buNone/>
              <a:defRPr/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  </a:t>
            </a:r>
            <a:r>
              <a:rPr lang="pt-PT" sz="1600" dirty="0">
                <a:latin typeface="Century Gothic" panose="020B0502020202020204" pitchFamily="34" charset="0"/>
              </a:rPr>
              <a:t>Cupões personalizados.</a:t>
            </a:r>
          </a:p>
          <a:p>
            <a:pPr defTabSz="910834">
              <a:spcAft>
                <a:spcPts val="1200"/>
              </a:spcAft>
              <a:buNone/>
              <a:defRPr/>
            </a:pPr>
            <a:endParaRPr lang="pt-PT" sz="1600" dirty="0">
              <a:latin typeface="Century Gothic" panose="020B0502020202020204" pitchFamily="34" charset="0"/>
            </a:endParaRPr>
          </a:p>
          <a:p>
            <a:pPr defTabSz="910834">
              <a:spcAft>
                <a:spcPts val="1200"/>
              </a:spcAft>
              <a:buNone/>
              <a:defRPr/>
            </a:pPr>
            <a:r>
              <a:rPr lang="pt-PT" sz="1200" dirty="0">
                <a:latin typeface="Century Gothic" panose="020B0502020202020204" pitchFamily="34" charset="0"/>
              </a:rPr>
              <a:t>* Este automatismo requer a aquisição de um serviço de SMS marketing</a:t>
            </a:r>
          </a:p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br>
              <a:rPr lang="pt-PT" sz="1600" dirty="0">
                <a:latin typeface="Century Gothic" panose="020B0502020202020204" pitchFamily="34" charset="0"/>
              </a:rPr>
            </a:br>
            <a:endParaRPr lang="pt-PT" sz="1600" dirty="0">
              <a:latin typeface="+mj-lt"/>
            </a:endParaRPr>
          </a:p>
          <a:p>
            <a:pPr lvl="1">
              <a:lnSpc>
                <a:spcPts val="2600"/>
              </a:lnSpc>
              <a:spcAft>
                <a:spcPts val="1800"/>
              </a:spcAft>
            </a:pPr>
            <a:endParaRPr lang="pt-PT" sz="1600" dirty="0"/>
          </a:p>
        </p:txBody>
      </p:sp>
    </p:spTree>
    <p:extLst>
      <p:ext uri="{BB962C8B-B14F-4D97-AF65-F5344CB8AC3E}">
        <p14:creationId xmlns:p14="http://schemas.microsoft.com/office/powerpoint/2010/main" val="9060993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C3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5">
            <a:extLst>
              <a:ext uri="{FF2B5EF4-FFF2-40B4-BE49-F238E27FC236}">
                <a16:creationId xmlns:a16="http://schemas.microsoft.com/office/drawing/2014/main" id="{5488CBA8-6BEB-4F7E-9C31-8DAB8EEC0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2.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chemeClr val="bg1"/>
                </a:solidFill>
              </a:rPr>
              <a:t>website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/>
              <a:t>proposta</a:t>
            </a:r>
          </a:p>
        </p:txBody>
      </p:sp>
      <p:sp>
        <p:nvSpPr>
          <p:cNvPr id="6" name="Marcador de Posição do Rodapé 1">
            <a:extLst>
              <a:ext uri="{FF2B5EF4-FFF2-40B4-BE49-F238E27FC236}">
                <a16:creationId xmlns:a16="http://schemas.microsoft.com/office/drawing/2014/main" id="{05E8D57E-F21F-41FA-9957-4CF16E8B76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pPr defTabSz="829544"/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LINK&amp;GROW</a:t>
            </a:r>
            <a:r>
              <a:rPr lang="en-US" dirty="0">
                <a:solidFill>
                  <a:schemeClr val="bg1"/>
                </a:solidFill>
              </a:rPr>
              <a:t> WEBSITE 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</a:p>
        </p:txBody>
      </p:sp>
      <p:sp>
        <p:nvSpPr>
          <p:cNvPr id="4" name="Marcador de Posição do Texto 4">
            <a:extLst>
              <a:ext uri="{FF2B5EF4-FFF2-40B4-BE49-F238E27FC236}">
                <a16:creationId xmlns:a16="http://schemas.microsoft.com/office/drawing/2014/main" id="{3FBEC016-B5A1-B24D-E01C-19B3B67FD5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18400" y="1600200"/>
            <a:ext cx="10173600" cy="4522808"/>
          </a:xfrm>
        </p:spPr>
        <p:txBody>
          <a:bodyPr anchor="ctr" anchorCtr="0"/>
          <a:lstStyle/>
          <a:p>
            <a:pPr>
              <a:lnSpc>
                <a:spcPts val="9000"/>
              </a:lnSpc>
              <a:spcAft>
                <a:spcPts val="1200"/>
              </a:spcAft>
            </a:pPr>
            <a:r>
              <a:rPr lang="pt-PT" sz="10000" b="1" dirty="0">
                <a:solidFill>
                  <a:schemeClr val="bg1"/>
                </a:solidFill>
              </a:rPr>
              <a:t>serviço de</a:t>
            </a:r>
          </a:p>
          <a:p>
            <a:pPr>
              <a:lnSpc>
                <a:spcPts val="9000"/>
              </a:lnSpc>
              <a:spcAft>
                <a:spcPts val="1200"/>
              </a:spcAft>
            </a:pPr>
            <a:r>
              <a:rPr lang="pt-PT" sz="10000" b="1" dirty="0">
                <a:solidFill>
                  <a:schemeClr val="bg1"/>
                </a:solidFill>
              </a:rPr>
              <a:t>monitorização</a:t>
            </a:r>
          </a:p>
          <a:p>
            <a:pPr>
              <a:lnSpc>
                <a:spcPts val="9000"/>
              </a:lnSpc>
              <a:spcAft>
                <a:spcPts val="1200"/>
              </a:spcAft>
            </a:pPr>
            <a:r>
              <a:rPr lang="pt-PT" sz="10000" b="1" dirty="0">
                <a:solidFill>
                  <a:schemeClr val="bg1"/>
                </a:solidFill>
              </a:rPr>
              <a:t>e manutenção</a:t>
            </a:r>
          </a:p>
        </p:txBody>
      </p:sp>
    </p:spTree>
    <p:extLst>
      <p:ext uri="{BB962C8B-B14F-4D97-AF65-F5344CB8AC3E}">
        <p14:creationId xmlns:p14="http://schemas.microsoft.com/office/powerpoint/2010/main" val="978391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ção do Texto 6">
            <a:extLst>
              <a:ext uri="{FF2B5EF4-FFF2-40B4-BE49-F238E27FC236}">
                <a16:creationId xmlns:a16="http://schemas.microsoft.com/office/drawing/2014/main" id="{9CC459B0-6E38-4118-A1E6-3570A19F30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19678" y="2174608"/>
            <a:ext cx="9816636" cy="4765297"/>
          </a:xfrm>
        </p:spPr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Somos uma agência de</a:t>
            </a:r>
            <a:r>
              <a:rPr lang="pt-PT" dirty="0"/>
              <a:t> </a:t>
            </a:r>
            <a:r>
              <a:rPr lang="pt-PT" dirty="0">
                <a:solidFill>
                  <a:srgbClr val="56C3A4"/>
                </a:solidFill>
              </a:rPr>
              <a:t>Inbound Marketing</a:t>
            </a:r>
            <a:br>
              <a:rPr lang="pt-PT" dirty="0"/>
            </a:br>
            <a:r>
              <a:rPr lang="pt-PT" dirty="0">
                <a:solidFill>
                  <a:srgbClr val="56C3A4"/>
                </a:solidFill>
              </a:rPr>
              <a:t>e desenvolvimento web.</a:t>
            </a:r>
          </a:p>
          <a:p>
            <a:pPr lvl="1">
              <a:lnSpc>
                <a:spcPts val="2800"/>
              </a:lnSpc>
              <a:spcAft>
                <a:spcPts val="1800"/>
              </a:spcAft>
            </a:pPr>
            <a:r>
              <a:rPr lang="pt-PT" sz="2000" dirty="0"/>
              <a:t>Temos como principal foco ajudar empresas e organizações a vender mais com recurso a </a:t>
            </a:r>
            <a:r>
              <a:rPr lang="pt-PT" sz="2000" b="1" dirty="0"/>
              <a:t>metodologias de Marketing Digital orientadas para resultados</a:t>
            </a:r>
            <a:r>
              <a:rPr lang="pt-PT" sz="2000" dirty="0"/>
              <a:t>.</a:t>
            </a:r>
          </a:p>
          <a:p>
            <a:pPr lvl="1">
              <a:lnSpc>
                <a:spcPts val="2800"/>
              </a:lnSpc>
              <a:spcAft>
                <a:spcPts val="1800"/>
              </a:spcAft>
            </a:pPr>
            <a:r>
              <a:rPr lang="pt-PT" sz="2000" dirty="0"/>
              <a:t>Apoiamos os nossos clientes a alcançarem</a:t>
            </a:r>
            <a:r>
              <a:rPr lang="pt-PT" sz="2000" b="1" dirty="0"/>
              <a:t> resultados crescentes e consistentes</a:t>
            </a:r>
            <a:r>
              <a:rPr lang="pt-PT" sz="2000" dirty="0"/>
              <a:t>, para que conquistem uma posição de referência no mercado em que operam.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389A50A-FDA0-4F13-8E82-D4F1AFF18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9"/>
            <a:ext cx="3061675" cy="424815"/>
          </a:xfrm>
        </p:spPr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1.</a:t>
            </a:r>
            <a:br>
              <a:rPr lang="pt-PT" dirty="0"/>
            </a:br>
            <a:r>
              <a:rPr lang="pt-PT" dirty="0"/>
              <a:t>Sobre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56F72D0A-FB1F-4CF5-98B1-EE691059550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E7E6E6">
                    <a:lumMod val="10000"/>
                  </a:srgbClr>
                </a:solidFill>
              </a:rPr>
              <a:pPr defTabSz="829544"/>
              <a:t>3</a:t>
            </a:fld>
            <a:r>
              <a:rPr lang="en-US">
                <a:solidFill>
                  <a:srgbClr val="E7E6E6">
                    <a:lumMod val="10000"/>
                  </a:srgbClr>
                </a:solidFill>
              </a:rPr>
              <a:t> |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</p:txBody>
      </p:sp>
      <p:pic>
        <p:nvPicPr>
          <p:cNvPr id="9" name="Marcador de Posição da Imagem 11">
            <a:hlinkClick r:id="rId2"/>
            <a:extLst>
              <a:ext uri="{FF2B5EF4-FFF2-40B4-BE49-F238E27FC236}">
                <a16:creationId xmlns:a16="http://schemas.microsoft.com/office/drawing/2014/main" id="{35680554-3EC9-4E1B-9DB2-29DEC5CBAE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1" b="-3702"/>
          <a:stretch/>
        </p:blipFill>
        <p:spPr>
          <a:xfrm>
            <a:off x="10319520" y="802640"/>
            <a:ext cx="1080000" cy="231139"/>
          </a:xfrm>
          <a:prstGeom prst="rect">
            <a:avLst/>
          </a:prstGeom>
        </p:spPr>
      </p:pic>
      <p:sp>
        <p:nvSpPr>
          <p:cNvPr id="10" name="Marcador de Posição do Rodapé 2">
            <a:extLst>
              <a:ext uri="{FF2B5EF4-FFF2-40B4-BE49-F238E27FC236}">
                <a16:creationId xmlns:a16="http://schemas.microsoft.com/office/drawing/2014/main" id="{82785392-7219-4186-ADDB-661E8F62B3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pPr defTabSz="829544"/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LINK&amp;GROW </a:t>
            </a:r>
            <a:r>
              <a:rPr lang="en-US" dirty="0">
                <a:solidFill>
                  <a:srgbClr val="56C3A4"/>
                </a:solidFill>
              </a:rPr>
              <a:t>WEBSITE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arcador de Posição do Número do Diapositivo 28">
            <a:extLst>
              <a:ext uri="{FF2B5EF4-FFF2-40B4-BE49-F238E27FC236}">
                <a16:creationId xmlns:a16="http://schemas.microsoft.com/office/drawing/2014/main" id="{DBEECA14-F4D9-4D2C-8253-A4CBD9F3BF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30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34" name="Título 9">
            <a:extLst>
              <a:ext uri="{FF2B5EF4-FFF2-40B4-BE49-F238E27FC236}">
                <a16:creationId xmlns:a16="http://schemas.microsoft.com/office/drawing/2014/main" id="{226AEB6C-749F-4B39-A3DF-7598F4413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4" y="583921"/>
            <a:ext cx="1228964" cy="740054"/>
          </a:xfrm>
        </p:spPr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2.</a:t>
            </a:r>
            <a:br>
              <a:rPr lang="pt-PT" dirty="0"/>
            </a:br>
            <a:r>
              <a:rPr lang="pt-PT" dirty="0"/>
              <a:t>website</a:t>
            </a:r>
            <a:br>
              <a:rPr lang="pt-PT" dirty="0"/>
            </a:br>
            <a:r>
              <a:rPr lang="pt-PT" dirty="0">
                <a:solidFill>
                  <a:srgbClr val="56C3A4"/>
                </a:solidFill>
              </a:rPr>
              <a:t>caraterísticas</a:t>
            </a:r>
          </a:p>
        </p:txBody>
      </p:sp>
      <p:sp>
        <p:nvSpPr>
          <p:cNvPr id="35" name="Marcador de Posição do Rodapé 2">
            <a:extLst>
              <a:ext uri="{FF2B5EF4-FFF2-40B4-BE49-F238E27FC236}">
                <a16:creationId xmlns:a16="http://schemas.microsoft.com/office/drawing/2014/main" id="{E7D4DC18-D9D5-4FF7-A071-8D3255B2FC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A8BC721-ED56-FDD0-2841-4B6F2AC26BE1}"/>
              </a:ext>
            </a:extLst>
          </p:cNvPr>
          <p:cNvSpPr txBox="1"/>
          <p:nvPr/>
        </p:nvSpPr>
        <p:spPr>
          <a:xfrm>
            <a:off x="1866898" y="2808959"/>
            <a:ext cx="9096375" cy="5414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ts val="2600"/>
              </a:lnSpc>
              <a:spcAft>
                <a:spcPts val="1800"/>
              </a:spcAft>
            </a:pPr>
            <a:r>
              <a:rPr lang="pt-PT" sz="1600" dirty="0"/>
              <a:t>Garanta o bom funcionamento, estabilidade, performance e segurança do website. Com a aquisição deste serviço, podem evitar-se custos excessivos com reparação de problemas, pois o website será monitorizado e mantido nas atualizações mais recentes e seguras.</a:t>
            </a:r>
            <a:br>
              <a:rPr lang="pt-PT" sz="1600" dirty="0"/>
            </a:br>
            <a:br>
              <a:rPr lang="pt-PT" sz="1600" dirty="0"/>
            </a:br>
            <a:r>
              <a:rPr lang="pt-PT" sz="1600" dirty="0"/>
              <a:t>Serviços cobertos:</a:t>
            </a:r>
          </a:p>
          <a:p>
            <a:pPr lvl="1">
              <a:lnSpc>
                <a:spcPts val="2600"/>
              </a:lnSpc>
              <a:spcAft>
                <a:spcPts val="1800"/>
              </a:spcAft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 </a:t>
            </a:r>
            <a:r>
              <a:rPr lang="pt-PT" sz="1600" dirty="0">
                <a:latin typeface="+mj-lt"/>
              </a:rPr>
              <a:t>Testes de compatibilidades para uma atualização segura;</a:t>
            </a:r>
            <a:br>
              <a:rPr lang="pt-PT" sz="1600" dirty="0">
                <a:latin typeface="+mj-lt"/>
              </a:rPr>
            </a:b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 </a:t>
            </a:r>
            <a:r>
              <a:rPr lang="pt-PT" sz="1600" dirty="0">
                <a:latin typeface="Century Gothic" panose="020B0502020202020204" pitchFamily="34" charset="0"/>
              </a:rPr>
              <a:t>Atualizações necessárias (CMS, Plugins, Tema);</a:t>
            </a:r>
            <a:br>
              <a:rPr lang="pt-PT" sz="1600" dirty="0">
                <a:latin typeface="Century Gothic" panose="020B0502020202020204" pitchFamily="34" charset="0"/>
              </a:rPr>
            </a:b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 </a:t>
            </a:r>
            <a:r>
              <a:rPr lang="pt-PT" sz="1600" dirty="0">
                <a:latin typeface="Century Gothic" panose="020B0502020202020204" pitchFamily="34" charset="0"/>
              </a:rPr>
              <a:t>Check-up de performance e boas práticas.</a:t>
            </a:r>
          </a:p>
          <a:p>
            <a:pPr lvl="1">
              <a:lnSpc>
                <a:spcPts val="2600"/>
              </a:lnSpc>
              <a:spcAft>
                <a:spcPts val="1800"/>
              </a:spcAft>
            </a:pPr>
            <a:r>
              <a:rPr lang="pt-PT" sz="1400" dirty="0">
                <a:latin typeface="Century Gothic" panose="020B0502020202020204" pitchFamily="34" charset="0"/>
              </a:rPr>
              <a:t>Este serviço implica um pagamento mensal previsto na tabela de serviços opcionais anexa à proposta. Não está sujeito a fidelização, pelo que pode ser cancelado a qualquer momento, desde que comunicado com uma antecedência de 30 dias para financeiro@linkandgrow.pt.</a:t>
            </a:r>
            <a:br>
              <a:rPr lang="pt-PT" sz="1400" dirty="0">
                <a:latin typeface="Century Gothic" panose="020B0502020202020204" pitchFamily="34" charset="0"/>
              </a:rPr>
            </a:br>
            <a:endParaRPr lang="pt-PT" sz="1400" dirty="0">
              <a:latin typeface="+mj-lt"/>
            </a:endParaRPr>
          </a:p>
          <a:p>
            <a:pPr lvl="1">
              <a:lnSpc>
                <a:spcPts val="2600"/>
              </a:lnSpc>
              <a:spcAft>
                <a:spcPts val="1800"/>
              </a:spcAft>
            </a:pPr>
            <a:endParaRPr lang="pt-PT" sz="1600" dirty="0"/>
          </a:p>
        </p:txBody>
      </p:sp>
      <p:sp>
        <p:nvSpPr>
          <p:cNvPr id="3" name="Marcador de Posição de Conteúdo 8">
            <a:extLst>
              <a:ext uri="{FF2B5EF4-FFF2-40B4-BE49-F238E27FC236}">
                <a16:creationId xmlns:a16="http://schemas.microsoft.com/office/drawing/2014/main" id="{BC59E909-7844-8A80-C155-3E345A35BF5E}"/>
              </a:ext>
            </a:extLst>
          </p:cNvPr>
          <p:cNvSpPr txBox="1"/>
          <p:nvPr/>
        </p:nvSpPr>
        <p:spPr>
          <a:xfrm>
            <a:off x="1319677" y="1842961"/>
            <a:ext cx="10538026" cy="6924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r" defTabSz="82931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265"/>
              </a:spcAft>
              <a:buFont typeface="Arial" panose="020B0604020202020204" pitchFamily="34" charset="0"/>
              <a:buNone/>
              <a:defRPr sz="1635" b="1" kern="1200">
                <a:solidFill>
                  <a:srgbClr val="56C3A4"/>
                </a:solidFill>
                <a:latin typeface="+mn-lt"/>
                <a:ea typeface="+mn-ea"/>
                <a:cs typeface="+mn-cs"/>
              </a:defRPr>
            </a:lvl1pPr>
            <a:lvl2pPr marL="1151890" indent="0" algn="l" defTabSz="829310" rtl="0" eaLnBrk="1" latinLnBrk="0" hangingPunct="1">
              <a:lnSpc>
                <a:spcPts val="2720"/>
              </a:lnSpc>
              <a:spcBef>
                <a:spcPts val="0"/>
              </a:spcBef>
              <a:spcAft>
                <a:spcPts val="1635"/>
              </a:spcAft>
              <a:buFont typeface="Arial" panose="020B0604020202020204" pitchFamily="34" charset="0"/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1890" indent="-260985" algn="l" defTabSz="829310" rtl="0" eaLnBrk="1" latinLnBrk="0" hangingPunct="1">
              <a:lnSpc>
                <a:spcPts val="2360"/>
              </a:lnSpc>
              <a:spcBef>
                <a:spcPts val="0"/>
              </a:spcBef>
              <a:spcAft>
                <a:spcPts val="1635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1890" indent="0" algn="l" defTabSz="829310" rtl="0" eaLnBrk="1" latinLnBrk="0" hangingPunct="1">
              <a:lnSpc>
                <a:spcPts val="1635"/>
              </a:lnSpc>
              <a:spcBef>
                <a:spcPts val="0"/>
              </a:spcBef>
              <a:spcAft>
                <a:spcPts val="2175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1890" indent="-260985" algn="l" defTabSz="82931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90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555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210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865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20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PT" sz="3200" b="0" dirty="0"/>
              <a:t>Serviço de monitorização e manutenção (opcional)</a:t>
            </a:r>
          </a:p>
        </p:txBody>
      </p:sp>
    </p:spTree>
    <p:extLst>
      <p:ext uri="{BB962C8B-B14F-4D97-AF65-F5344CB8AC3E}">
        <p14:creationId xmlns:p14="http://schemas.microsoft.com/office/powerpoint/2010/main" val="29507832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C3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5">
            <a:extLst>
              <a:ext uri="{FF2B5EF4-FFF2-40B4-BE49-F238E27FC236}">
                <a16:creationId xmlns:a16="http://schemas.microsoft.com/office/drawing/2014/main" id="{5488CBA8-6BEB-4F7E-9C31-8DAB8EEC0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2.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chemeClr val="bg1"/>
                </a:solidFill>
              </a:rPr>
              <a:t>website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/>
              <a:t>proposta</a:t>
            </a:r>
          </a:p>
        </p:txBody>
      </p:sp>
      <p:sp>
        <p:nvSpPr>
          <p:cNvPr id="6" name="Marcador de Posição do Rodapé 1">
            <a:extLst>
              <a:ext uri="{FF2B5EF4-FFF2-40B4-BE49-F238E27FC236}">
                <a16:creationId xmlns:a16="http://schemas.microsoft.com/office/drawing/2014/main" id="{05E8D57E-F21F-41FA-9957-4CF16E8B76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pPr defTabSz="829544"/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LINK&amp;GROW</a:t>
            </a:r>
            <a:r>
              <a:rPr lang="en-US" dirty="0">
                <a:solidFill>
                  <a:schemeClr val="bg1"/>
                </a:solidFill>
              </a:rPr>
              <a:t> WEBSITE 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A66617BF-544B-41B4-6383-78BB7BD240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09720" y="1600200"/>
            <a:ext cx="11190960" cy="4522808"/>
          </a:xfrm>
        </p:spPr>
        <p:txBody>
          <a:bodyPr anchor="ctr" anchorCtr="0"/>
          <a:lstStyle/>
          <a:p>
            <a:pPr>
              <a:lnSpc>
                <a:spcPts val="9000"/>
              </a:lnSpc>
              <a:spcAft>
                <a:spcPts val="1200"/>
              </a:spcAft>
            </a:pPr>
            <a:r>
              <a:rPr lang="pt-PT" sz="9500" b="1" dirty="0">
                <a:solidFill>
                  <a:schemeClr val="bg1"/>
                </a:solidFill>
              </a:rPr>
              <a:t>serviço de</a:t>
            </a:r>
          </a:p>
          <a:p>
            <a:pPr>
              <a:lnSpc>
                <a:spcPts val="9000"/>
              </a:lnSpc>
              <a:spcAft>
                <a:spcPts val="1200"/>
              </a:spcAft>
            </a:pPr>
            <a:r>
              <a:rPr lang="pt-PT" sz="9500" b="1" dirty="0">
                <a:solidFill>
                  <a:schemeClr val="bg1"/>
                </a:solidFill>
              </a:rPr>
              <a:t>desenvolvimento</a:t>
            </a:r>
          </a:p>
          <a:p>
            <a:pPr>
              <a:lnSpc>
                <a:spcPts val="9000"/>
              </a:lnSpc>
              <a:spcAft>
                <a:spcPts val="1200"/>
              </a:spcAft>
            </a:pPr>
            <a:r>
              <a:rPr lang="pt-PT" sz="9500" b="1" dirty="0">
                <a:solidFill>
                  <a:schemeClr val="bg1"/>
                </a:solidFill>
              </a:rPr>
              <a:t>e otimização</a:t>
            </a:r>
          </a:p>
        </p:txBody>
      </p:sp>
    </p:spTree>
    <p:extLst>
      <p:ext uri="{BB962C8B-B14F-4D97-AF65-F5344CB8AC3E}">
        <p14:creationId xmlns:p14="http://schemas.microsoft.com/office/powerpoint/2010/main" val="13089527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arcador de Posição do Número do Diapositivo 28">
            <a:extLst>
              <a:ext uri="{FF2B5EF4-FFF2-40B4-BE49-F238E27FC236}">
                <a16:creationId xmlns:a16="http://schemas.microsoft.com/office/drawing/2014/main" id="{DBEECA14-F4D9-4D2C-8253-A4CBD9F3BF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32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34" name="Título 9">
            <a:extLst>
              <a:ext uri="{FF2B5EF4-FFF2-40B4-BE49-F238E27FC236}">
                <a16:creationId xmlns:a16="http://schemas.microsoft.com/office/drawing/2014/main" id="{226AEB6C-749F-4B39-A3DF-7598F4413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4" y="583921"/>
            <a:ext cx="1228964" cy="740054"/>
          </a:xfrm>
        </p:spPr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2.</a:t>
            </a:r>
            <a:br>
              <a:rPr lang="pt-PT" dirty="0"/>
            </a:br>
            <a:r>
              <a:rPr lang="pt-PT" dirty="0"/>
              <a:t>website</a:t>
            </a:r>
            <a:br>
              <a:rPr lang="pt-PT" dirty="0"/>
            </a:br>
            <a:r>
              <a:rPr lang="pt-PT" dirty="0">
                <a:solidFill>
                  <a:srgbClr val="56C3A4"/>
                </a:solidFill>
              </a:rPr>
              <a:t>caraterísticas</a:t>
            </a:r>
          </a:p>
        </p:txBody>
      </p:sp>
      <p:sp>
        <p:nvSpPr>
          <p:cNvPr id="35" name="Marcador de Posição do Rodapé 2">
            <a:extLst>
              <a:ext uri="{FF2B5EF4-FFF2-40B4-BE49-F238E27FC236}">
                <a16:creationId xmlns:a16="http://schemas.microsoft.com/office/drawing/2014/main" id="{E7D4DC18-D9D5-4FF7-A071-8D3255B2FC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4" name="Marcador de Posição de Conteúdo 8">
            <a:extLst>
              <a:ext uri="{FF2B5EF4-FFF2-40B4-BE49-F238E27FC236}">
                <a16:creationId xmlns:a16="http://schemas.microsoft.com/office/drawing/2014/main" id="{23E4D612-1811-FA11-F2B3-1E8469315970}"/>
              </a:ext>
            </a:extLst>
          </p:cNvPr>
          <p:cNvSpPr txBox="1"/>
          <p:nvPr/>
        </p:nvSpPr>
        <p:spPr>
          <a:xfrm>
            <a:off x="1319677" y="1960946"/>
            <a:ext cx="10724839" cy="6924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r" defTabSz="82931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265"/>
              </a:spcAft>
              <a:buFont typeface="Arial" panose="020B0604020202020204" pitchFamily="34" charset="0"/>
              <a:buNone/>
              <a:defRPr sz="1635" b="1" kern="1200">
                <a:solidFill>
                  <a:srgbClr val="56C3A4"/>
                </a:solidFill>
                <a:latin typeface="+mn-lt"/>
                <a:ea typeface="+mn-ea"/>
                <a:cs typeface="+mn-cs"/>
              </a:defRPr>
            </a:lvl1pPr>
            <a:lvl2pPr marL="1151890" indent="0" algn="l" defTabSz="829310" rtl="0" eaLnBrk="1" latinLnBrk="0" hangingPunct="1">
              <a:lnSpc>
                <a:spcPts val="2720"/>
              </a:lnSpc>
              <a:spcBef>
                <a:spcPts val="0"/>
              </a:spcBef>
              <a:spcAft>
                <a:spcPts val="1635"/>
              </a:spcAft>
              <a:buFont typeface="Arial" panose="020B0604020202020204" pitchFamily="34" charset="0"/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1890" indent="-260985" algn="l" defTabSz="829310" rtl="0" eaLnBrk="1" latinLnBrk="0" hangingPunct="1">
              <a:lnSpc>
                <a:spcPts val="2360"/>
              </a:lnSpc>
              <a:spcBef>
                <a:spcPts val="0"/>
              </a:spcBef>
              <a:spcAft>
                <a:spcPts val="1635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1890" indent="0" algn="l" defTabSz="829310" rtl="0" eaLnBrk="1" latinLnBrk="0" hangingPunct="1">
              <a:lnSpc>
                <a:spcPts val="1635"/>
              </a:lnSpc>
              <a:spcBef>
                <a:spcPts val="0"/>
              </a:spcBef>
              <a:spcAft>
                <a:spcPts val="2175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1890" indent="-260985" algn="l" defTabSz="82931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90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555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210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865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20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PT" sz="3200" b="0" dirty="0"/>
              <a:t>Serviço de desenvolvimento e otimização (opcional)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43C5A07-0EED-077C-5301-AC70A306098C}"/>
              </a:ext>
            </a:extLst>
          </p:cNvPr>
          <p:cNvSpPr txBox="1"/>
          <p:nvPr/>
        </p:nvSpPr>
        <p:spPr>
          <a:xfrm>
            <a:off x="1866898" y="2926944"/>
            <a:ext cx="9096375" cy="44146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ts val="2600"/>
              </a:lnSpc>
              <a:spcAft>
                <a:spcPts val="1800"/>
              </a:spcAft>
            </a:pPr>
            <a:r>
              <a:rPr lang="pt-PT" sz="1600" dirty="0"/>
              <a:t>Caso pretenda fazer alterações ao website que não foram previstas no momento de entrega, ou somente atualizar o conteúdo do mesmo, disponibilizamos packs de horas para que possam ser usadas nestes pedidos consoante as suas necessidades.</a:t>
            </a:r>
          </a:p>
          <a:p>
            <a:pPr lvl="1">
              <a:lnSpc>
                <a:spcPts val="2600"/>
              </a:lnSpc>
              <a:spcAft>
                <a:spcPts val="1800"/>
              </a:spcAft>
            </a:pPr>
            <a:r>
              <a:rPr lang="pt-PT" sz="1600" dirty="0"/>
              <a:t>Evidenciamos alguns aspetos cobertos por este serviço:</a:t>
            </a:r>
          </a:p>
          <a:p>
            <a:pPr lvl="1">
              <a:lnSpc>
                <a:spcPts val="2600"/>
              </a:lnSpc>
              <a:spcAft>
                <a:spcPts val="1800"/>
              </a:spcAft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 </a:t>
            </a:r>
            <a:r>
              <a:rPr lang="pt-PT" sz="1600" dirty="0">
                <a:latin typeface="+mj-lt"/>
              </a:rPr>
              <a:t>Extensão à formação da plataforma;</a:t>
            </a:r>
            <a:br>
              <a:rPr lang="pt-PT" sz="1600" dirty="0">
                <a:latin typeface="+mj-lt"/>
              </a:rPr>
            </a:b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 </a:t>
            </a:r>
            <a:r>
              <a:rPr lang="pt-PT" sz="1600" dirty="0">
                <a:latin typeface="Century Gothic" panose="020B0502020202020204" pitchFamily="34" charset="0"/>
              </a:rPr>
              <a:t>Resolução de bugs;</a:t>
            </a:r>
            <a:br>
              <a:rPr lang="pt-PT" sz="1600" dirty="0">
                <a:latin typeface="Century Gothic" panose="020B0502020202020204" pitchFamily="34" charset="0"/>
              </a:rPr>
            </a:b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 </a:t>
            </a:r>
            <a:r>
              <a:rPr lang="pt-PT" sz="1600" dirty="0">
                <a:latin typeface="Century Gothic" panose="020B0502020202020204" pitchFamily="34" charset="0"/>
              </a:rPr>
              <a:t>Criação de novas páginas;</a:t>
            </a:r>
            <a:br>
              <a:rPr lang="pt-PT" sz="1600" dirty="0">
                <a:latin typeface="Century Gothic" panose="020B0502020202020204" pitchFamily="34" charset="0"/>
              </a:rPr>
            </a:b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 </a:t>
            </a:r>
            <a:r>
              <a:rPr lang="pt-PT" sz="1600" dirty="0">
                <a:latin typeface="Century Gothic" panose="020B0502020202020204" pitchFamily="34" charset="0"/>
              </a:rPr>
              <a:t>Otimização de performance;</a:t>
            </a:r>
            <a:br>
              <a:rPr lang="pt-PT" sz="1600" dirty="0">
                <a:latin typeface="Century Gothic" panose="020B0502020202020204" pitchFamily="34" charset="0"/>
              </a:rPr>
            </a:b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 </a:t>
            </a:r>
            <a:r>
              <a:rPr lang="pt-PT" sz="1600" dirty="0">
                <a:latin typeface="Century Gothic" panose="020B0502020202020204" pitchFamily="34" charset="0"/>
              </a:rPr>
              <a:t>Desenvolvimento de novas funcionalidades.</a:t>
            </a:r>
            <a:br>
              <a:rPr lang="pt-PT" sz="1600" dirty="0">
                <a:latin typeface="Century Gothic" panose="020B0502020202020204" pitchFamily="34" charset="0"/>
              </a:rPr>
            </a:br>
            <a:endParaRPr lang="pt-PT" sz="1600" dirty="0">
              <a:latin typeface="+mj-lt"/>
            </a:endParaRPr>
          </a:p>
          <a:p>
            <a:pPr lvl="1">
              <a:lnSpc>
                <a:spcPts val="2600"/>
              </a:lnSpc>
              <a:spcAft>
                <a:spcPts val="1800"/>
              </a:spcAft>
            </a:pPr>
            <a:endParaRPr lang="pt-PT" sz="1600" dirty="0"/>
          </a:p>
        </p:txBody>
      </p:sp>
    </p:spTree>
    <p:extLst>
      <p:ext uri="{BB962C8B-B14F-4D97-AF65-F5344CB8AC3E}">
        <p14:creationId xmlns:p14="http://schemas.microsoft.com/office/powerpoint/2010/main" val="28863028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C3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5">
            <a:extLst>
              <a:ext uri="{FF2B5EF4-FFF2-40B4-BE49-F238E27FC236}">
                <a16:creationId xmlns:a16="http://schemas.microsoft.com/office/drawing/2014/main" id="{5488CBA8-6BEB-4F7E-9C31-8DAB8EEC0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2.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chemeClr val="bg1"/>
                </a:solidFill>
              </a:rPr>
              <a:t>website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/>
              <a:t>proposta</a:t>
            </a:r>
          </a:p>
        </p:txBody>
      </p:sp>
      <p:sp>
        <p:nvSpPr>
          <p:cNvPr id="6" name="Marcador de Posição do Rodapé 1">
            <a:extLst>
              <a:ext uri="{FF2B5EF4-FFF2-40B4-BE49-F238E27FC236}">
                <a16:creationId xmlns:a16="http://schemas.microsoft.com/office/drawing/2014/main" id="{05E8D57E-F21F-41FA-9957-4CF16E8B76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pPr defTabSz="829544"/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LINK&amp;GROW</a:t>
            </a:r>
            <a:r>
              <a:rPr lang="en-US" dirty="0">
                <a:solidFill>
                  <a:schemeClr val="bg1"/>
                </a:solidFill>
              </a:rPr>
              <a:t> WEBSITE 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</a:p>
        </p:txBody>
      </p:sp>
      <p:sp>
        <p:nvSpPr>
          <p:cNvPr id="7" name="Marcador de Posição do Texto 4">
            <a:extLst>
              <a:ext uri="{FF2B5EF4-FFF2-40B4-BE49-F238E27FC236}">
                <a16:creationId xmlns:a16="http://schemas.microsoft.com/office/drawing/2014/main" id="{7FDE5561-B6AE-D9AA-CA8A-92C303E113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48697" y="1600200"/>
            <a:ext cx="10943303" cy="4522808"/>
          </a:xfrm>
        </p:spPr>
        <p:txBody>
          <a:bodyPr anchor="ctr" anchorCtr="0"/>
          <a:lstStyle/>
          <a:p>
            <a:pPr>
              <a:lnSpc>
                <a:spcPts val="9000"/>
              </a:lnSpc>
              <a:spcAft>
                <a:spcPts val="1200"/>
              </a:spcAft>
            </a:pPr>
            <a:r>
              <a:rPr lang="pt-PT" sz="9500" b="1" dirty="0">
                <a:solidFill>
                  <a:schemeClr val="bg1"/>
                </a:solidFill>
              </a:rPr>
              <a:t>serviço de otimização para motores de pesquisa (SEO)</a:t>
            </a:r>
          </a:p>
        </p:txBody>
      </p:sp>
    </p:spTree>
    <p:extLst>
      <p:ext uri="{BB962C8B-B14F-4D97-AF65-F5344CB8AC3E}">
        <p14:creationId xmlns:p14="http://schemas.microsoft.com/office/powerpoint/2010/main" val="22996339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623B922-F269-49A0-875F-9B45B290C11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E7E6E6">
                    <a:lumMod val="10000"/>
                  </a:srgbClr>
                </a:solidFill>
              </a:rPr>
              <a:pPr defTabSz="829544"/>
              <a:t>34</a:t>
            </a:fld>
            <a:r>
              <a:rPr lang="en-US">
                <a:solidFill>
                  <a:srgbClr val="E7E6E6">
                    <a:lumMod val="10000"/>
                  </a:srgbClr>
                </a:solidFill>
              </a:rPr>
              <a:t> |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</p:txBody>
      </p:sp>
      <p:sp>
        <p:nvSpPr>
          <p:cNvPr id="6" name="Título 9">
            <a:extLst>
              <a:ext uri="{FF2B5EF4-FFF2-40B4-BE49-F238E27FC236}">
                <a16:creationId xmlns:a16="http://schemas.microsoft.com/office/drawing/2014/main" id="{017B24E9-6D54-4817-9284-65E1A6B1F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4" y="583921"/>
            <a:ext cx="1159361" cy="692429"/>
          </a:xfrm>
        </p:spPr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2.</a:t>
            </a:r>
            <a:br>
              <a:rPr lang="pt-PT" dirty="0">
                <a:solidFill>
                  <a:srgbClr val="56C3A4"/>
                </a:solidFill>
              </a:rPr>
            </a:br>
            <a:r>
              <a:rPr lang="pt-PT" dirty="0">
                <a:solidFill>
                  <a:srgbClr val="3B3838"/>
                </a:solidFill>
              </a:rPr>
              <a:t>website</a:t>
            </a:r>
            <a:br>
              <a:rPr lang="pt-PT" dirty="0">
                <a:solidFill>
                  <a:srgbClr val="56C3A4"/>
                </a:solidFill>
              </a:rPr>
            </a:br>
            <a:r>
              <a:rPr lang="pt-PT" dirty="0">
                <a:solidFill>
                  <a:srgbClr val="56C3A4"/>
                </a:solidFill>
              </a:rPr>
              <a:t>Manutenção</a:t>
            </a:r>
          </a:p>
        </p:txBody>
      </p:sp>
      <p:sp>
        <p:nvSpPr>
          <p:cNvPr id="7" name="Marcador de Posição do Rodapé 2">
            <a:extLst>
              <a:ext uri="{FF2B5EF4-FFF2-40B4-BE49-F238E27FC236}">
                <a16:creationId xmlns:a16="http://schemas.microsoft.com/office/drawing/2014/main" id="{7E6DBC80-0898-44D5-A585-9D750649B7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2" name="Marcador de Posição de Conteúdo 8">
            <a:extLst>
              <a:ext uri="{FF2B5EF4-FFF2-40B4-BE49-F238E27FC236}">
                <a16:creationId xmlns:a16="http://schemas.microsoft.com/office/drawing/2014/main" id="{F4911169-DA61-B28B-AD4F-E6327F72137C}"/>
              </a:ext>
            </a:extLst>
          </p:cNvPr>
          <p:cNvSpPr txBox="1"/>
          <p:nvPr/>
        </p:nvSpPr>
        <p:spPr>
          <a:xfrm>
            <a:off x="1319677" y="1498842"/>
            <a:ext cx="10080625" cy="6924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r" defTabSz="82931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265"/>
              </a:spcAft>
              <a:buFont typeface="Arial" panose="020B0604020202020204" pitchFamily="34" charset="0"/>
              <a:buNone/>
              <a:defRPr sz="1635" b="1" kern="1200">
                <a:solidFill>
                  <a:srgbClr val="56C3A4"/>
                </a:solidFill>
                <a:latin typeface="+mn-lt"/>
                <a:ea typeface="+mn-ea"/>
                <a:cs typeface="+mn-cs"/>
              </a:defRPr>
            </a:lvl1pPr>
            <a:lvl2pPr marL="1151890" indent="0" algn="l" defTabSz="829310" rtl="0" eaLnBrk="1" latinLnBrk="0" hangingPunct="1">
              <a:lnSpc>
                <a:spcPts val="2720"/>
              </a:lnSpc>
              <a:spcBef>
                <a:spcPts val="0"/>
              </a:spcBef>
              <a:spcAft>
                <a:spcPts val="1635"/>
              </a:spcAft>
              <a:buFont typeface="Arial" panose="020B0604020202020204" pitchFamily="34" charset="0"/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1890" indent="-260985" algn="l" defTabSz="829310" rtl="0" eaLnBrk="1" latinLnBrk="0" hangingPunct="1">
              <a:lnSpc>
                <a:spcPts val="2360"/>
              </a:lnSpc>
              <a:spcBef>
                <a:spcPts val="0"/>
              </a:spcBef>
              <a:spcAft>
                <a:spcPts val="1635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1890" indent="0" algn="l" defTabSz="829310" rtl="0" eaLnBrk="1" latinLnBrk="0" hangingPunct="1">
              <a:lnSpc>
                <a:spcPts val="1635"/>
              </a:lnSpc>
              <a:spcBef>
                <a:spcPts val="0"/>
              </a:spcBef>
              <a:spcAft>
                <a:spcPts val="2175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1890" indent="-260985" algn="l" defTabSz="82931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90"/>
              </a:spcAft>
              <a:buClr>
                <a:srgbClr val="56C3A4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555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210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865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20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PT" sz="3200" b="0" dirty="0"/>
              <a:t>SEO </a:t>
            </a:r>
            <a:r>
              <a:rPr lang="pt-PT" sz="3200" b="0" dirty="0" err="1"/>
              <a:t>On-Page</a:t>
            </a:r>
            <a:r>
              <a:rPr lang="pt-PT" sz="3200" b="0" dirty="0"/>
              <a:t> (opcional)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77B939D-E64D-EB2B-3BC1-553EE3D3AE0A}"/>
              </a:ext>
            </a:extLst>
          </p:cNvPr>
          <p:cNvSpPr txBox="1"/>
          <p:nvPr/>
        </p:nvSpPr>
        <p:spPr>
          <a:xfrm>
            <a:off x="1866898" y="2464840"/>
            <a:ext cx="9096375" cy="551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ts val="2600"/>
              </a:lnSpc>
              <a:spcAft>
                <a:spcPts val="1800"/>
              </a:spcAft>
            </a:pPr>
            <a:r>
              <a:rPr lang="pt-PT" sz="1600" b="0" i="0" dirty="0">
                <a:solidFill>
                  <a:srgbClr val="1D1C1D"/>
                </a:solidFill>
                <a:effectLst/>
              </a:rPr>
              <a:t>O SEO </a:t>
            </a:r>
            <a:r>
              <a:rPr lang="pt-PT" sz="1600" b="0" i="0" dirty="0" err="1">
                <a:solidFill>
                  <a:srgbClr val="1D1C1D"/>
                </a:solidFill>
                <a:effectLst/>
              </a:rPr>
              <a:t>On-Page</a:t>
            </a:r>
            <a:r>
              <a:rPr lang="pt-PT" sz="1600" b="0" i="0" dirty="0">
                <a:solidFill>
                  <a:srgbClr val="1D1C1D"/>
                </a:solidFill>
                <a:effectLst/>
              </a:rPr>
              <a:t> é uma abordagem estratégica que se concentra na otimização de elementos diretamente no site, melhorando a visibilidade nos motores de pesquisa. Esta prática é crucial para garantir que o conteúdo e a estrutura do seu site atendem às expectativas dos motores de pesquisa e proporcionam uma experiência positiva aos utilizadores.</a:t>
            </a:r>
            <a:br>
              <a:rPr lang="pt-PT" sz="1600" dirty="0"/>
            </a:br>
            <a:br>
              <a:rPr lang="pt-PT" sz="1600" dirty="0"/>
            </a:br>
            <a:r>
              <a:rPr lang="pt-PT" sz="1600" dirty="0"/>
              <a:t>Evidenciamos os aspetos cobertos por este serviço:</a:t>
            </a:r>
          </a:p>
          <a:p>
            <a:pPr lvl="1">
              <a:lnSpc>
                <a:spcPts val="2600"/>
              </a:lnSpc>
              <a:spcAft>
                <a:spcPts val="1800"/>
              </a:spcAft>
            </a:pP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</a:t>
            </a:r>
            <a:r>
              <a:rPr lang="pt-PT" sz="1600" dirty="0">
                <a:solidFill>
                  <a:srgbClr val="1D1C1D"/>
                </a:solidFill>
                <a:latin typeface="Century Gothic" panose="020B0502020202020204" pitchFamily="34" charset="0"/>
              </a:rPr>
              <a:t>C</a:t>
            </a:r>
            <a:r>
              <a:rPr lang="pt-PT" sz="1600" b="0" i="0" dirty="0">
                <a:solidFill>
                  <a:srgbClr val="1D1C1D"/>
                </a:solidFill>
                <a:effectLst/>
              </a:rPr>
              <a:t>riação de títulos e meta descrições apelativos com base nas palavras-chave de cada página. Estes elementos não apenas impactam o ranking dos motores de pesquisa, mas também influenciam a decisão dos utilizadores de clicar no link.</a:t>
            </a:r>
            <a:br>
              <a:rPr lang="pt-PT" sz="1600" dirty="0"/>
            </a:br>
            <a:r>
              <a:rPr lang="pt-PT" sz="16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</a:t>
            </a:r>
            <a:r>
              <a:rPr lang="pt-PT" sz="1600" b="0" i="0" dirty="0">
                <a:solidFill>
                  <a:srgbClr val="1D1C1D"/>
                </a:solidFill>
                <a:effectLst/>
                <a:latin typeface="+mj-lt"/>
              </a:rPr>
              <a:t>Otimização de </a:t>
            </a:r>
            <a:r>
              <a:rPr lang="pt-PT" sz="1600" b="0" i="0" dirty="0" err="1">
                <a:solidFill>
                  <a:srgbClr val="1D1C1D"/>
                </a:solidFill>
                <a:effectLst/>
                <a:latin typeface="+mj-lt"/>
              </a:rPr>
              <a:t>URLs</a:t>
            </a:r>
            <a:r>
              <a:rPr lang="pt-PT" sz="1600" b="0" i="0" dirty="0">
                <a:solidFill>
                  <a:srgbClr val="1D1C1D"/>
                </a:solidFill>
                <a:effectLst/>
                <a:latin typeface="+mj-lt"/>
              </a:rPr>
              <a:t> para que sejam simples e descritivos, ajudando os motores de pesquisa e os utilizadores a compreender o conteúdo da página.</a:t>
            </a:r>
            <a:br>
              <a:rPr lang="pt-PT" sz="1600" dirty="0">
                <a:latin typeface="Century Gothic" panose="020B0502020202020204" pitchFamily="34" charset="0"/>
              </a:rPr>
            </a:br>
            <a:br>
              <a:rPr lang="pt-PT" sz="1600" dirty="0">
                <a:latin typeface="Century Gothic" panose="020B0502020202020204" pitchFamily="34" charset="0"/>
              </a:rPr>
            </a:br>
            <a:endParaRPr lang="pt-PT" sz="1600" dirty="0">
              <a:latin typeface="+mj-lt"/>
            </a:endParaRPr>
          </a:p>
          <a:p>
            <a:pPr lvl="1">
              <a:lnSpc>
                <a:spcPts val="2600"/>
              </a:lnSpc>
              <a:spcAft>
                <a:spcPts val="1800"/>
              </a:spcAft>
            </a:pPr>
            <a:endParaRPr lang="pt-PT" sz="1600" dirty="0"/>
          </a:p>
        </p:txBody>
      </p:sp>
    </p:spTree>
    <p:extLst>
      <p:ext uri="{BB962C8B-B14F-4D97-AF65-F5344CB8AC3E}">
        <p14:creationId xmlns:p14="http://schemas.microsoft.com/office/powerpoint/2010/main" val="23090969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C3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5">
            <a:extLst>
              <a:ext uri="{FF2B5EF4-FFF2-40B4-BE49-F238E27FC236}">
                <a16:creationId xmlns:a16="http://schemas.microsoft.com/office/drawing/2014/main" id="{5488CBA8-6BEB-4F7E-9C31-8DAB8EEC0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2.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chemeClr val="bg1"/>
                </a:solidFill>
              </a:rPr>
              <a:t>website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/>
              <a:t>proposta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ABBA6E91-05C1-4A8C-AD56-D1B7B628C5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18400" y="1600200"/>
            <a:ext cx="10173600" cy="4522808"/>
          </a:xfrm>
        </p:spPr>
        <p:txBody>
          <a:bodyPr anchor="ctr" anchorCtr="0"/>
          <a:lstStyle/>
          <a:p>
            <a:pPr>
              <a:lnSpc>
                <a:spcPts val="8000"/>
              </a:lnSpc>
              <a:spcAft>
                <a:spcPts val="1200"/>
              </a:spcAft>
            </a:pPr>
            <a:r>
              <a:rPr lang="pt-PT" sz="11000" b="1" dirty="0">
                <a:solidFill>
                  <a:schemeClr val="bg1"/>
                </a:solidFill>
              </a:rPr>
              <a:t>etapas</a:t>
            </a:r>
          </a:p>
        </p:txBody>
      </p:sp>
      <p:sp>
        <p:nvSpPr>
          <p:cNvPr id="6" name="Marcador de Posição do Rodapé 1">
            <a:extLst>
              <a:ext uri="{FF2B5EF4-FFF2-40B4-BE49-F238E27FC236}">
                <a16:creationId xmlns:a16="http://schemas.microsoft.com/office/drawing/2014/main" id="{05E8D57E-F21F-41FA-9957-4CF16E8B76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pPr defTabSz="829544"/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LINK&amp;GROW</a:t>
            </a:r>
            <a:r>
              <a:rPr lang="en-US" dirty="0">
                <a:solidFill>
                  <a:schemeClr val="bg1"/>
                </a:solidFill>
              </a:rPr>
              <a:t> WEBSITE 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11134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Marcador de Posição do Texto 4">
            <a:extLst>
              <a:ext uri="{FF2B5EF4-FFF2-40B4-BE49-F238E27FC236}">
                <a16:creationId xmlns:a16="http://schemas.microsoft.com/office/drawing/2014/main" id="{B24806AB-9BD6-4923-8799-916E2AF895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8333" y="2279445"/>
            <a:ext cx="8494272" cy="483362"/>
          </a:xfrm>
        </p:spPr>
        <p:txBody>
          <a:bodyPr/>
          <a:lstStyle/>
          <a:p>
            <a:r>
              <a:rPr lang="pt-PT" sz="2400" dirty="0">
                <a:solidFill>
                  <a:srgbClr val="56C3A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Planeamento</a:t>
            </a:r>
            <a:endParaRPr lang="pt-PT" sz="2400" dirty="0">
              <a:solidFill>
                <a:srgbClr val="56C3A4"/>
              </a:solidFill>
            </a:endParaRPr>
          </a:p>
        </p:txBody>
      </p:sp>
      <p:sp>
        <p:nvSpPr>
          <p:cNvPr id="26" name="Marcador de Posição de Conteúdo 9">
            <a:extLst>
              <a:ext uri="{FF2B5EF4-FFF2-40B4-BE49-F238E27FC236}">
                <a16:creationId xmlns:a16="http://schemas.microsoft.com/office/drawing/2014/main" id="{28BC3E90-D64D-42A6-85B1-0F3DDCA932B2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915816" y="2903128"/>
            <a:ext cx="8483701" cy="1564097"/>
          </a:xfrm>
        </p:spPr>
        <p:txBody>
          <a:bodyPr/>
          <a:lstStyle/>
          <a:p>
            <a:pPr defTabSz="910834">
              <a:spcAft>
                <a:spcPts val="1200"/>
              </a:spcAft>
              <a:buNone/>
              <a:defRPr/>
            </a:pPr>
            <a:r>
              <a:rPr lang="pt-PT" sz="18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</a:t>
            </a:r>
            <a:r>
              <a:rPr lang="pt-PT" sz="18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	</a:t>
            </a:r>
            <a:r>
              <a:rPr lang="pt-PT" sz="1800" dirty="0">
                <a:latin typeface="Century Gothic" panose="020B0502020202020204" pitchFamily="34" charset="0"/>
              </a:rPr>
              <a:t>Definir e recolher todos os conteúdos necessários à finalização do website;</a:t>
            </a:r>
          </a:p>
          <a:p>
            <a:pPr defTabSz="910834">
              <a:spcAft>
                <a:spcPts val="1200"/>
              </a:spcAft>
              <a:buNone/>
              <a:defRPr/>
            </a:pPr>
            <a:r>
              <a:rPr lang="pt-PT" sz="18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</a:t>
            </a:r>
            <a:r>
              <a:rPr lang="pt-PT" sz="18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	</a:t>
            </a:r>
            <a:r>
              <a:rPr lang="pt-PT" sz="1800" dirty="0">
                <a:latin typeface="Century Gothic" panose="020B0502020202020204" pitchFamily="34" charset="0"/>
              </a:rPr>
              <a:t>Definir as funções necessárias e automatismos para o Front-end e Back-end do website.</a:t>
            </a:r>
          </a:p>
          <a:p>
            <a:pPr defTabSz="910834">
              <a:spcAft>
                <a:spcPts val="1200"/>
              </a:spcAft>
              <a:buNone/>
              <a:defRPr/>
            </a:pPr>
            <a:endParaRPr lang="pt-PT" sz="1400" dirty="0"/>
          </a:p>
        </p:txBody>
      </p:sp>
      <p:sp>
        <p:nvSpPr>
          <p:cNvPr id="29" name="Marcador de Posição do Número do Diapositivo 28">
            <a:extLst>
              <a:ext uri="{FF2B5EF4-FFF2-40B4-BE49-F238E27FC236}">
                <a16:creationId xmlns:a16="http://schemas.microsoft.com/office/drawing/2014/main" id="{DBEECA14-F4D9-4D2C-8253-A4CBD9F3BF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36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34" name="Título 9">
            <a:extLst>
              <a:ext uri="{FF2B5EF4-FFF2-40B4-BE49-F238E27FC236}">
                <a16:creationId xmlns:a16="http://schemas.microsoft.com/office/drawing/2014/main" id="{226AEB6C-749F-4B39-A3DF-7598F4413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4" y="583921"/>
            <a:ext cx="3921166" cy="1021988"/>
          </a:xfrm>
        </p:spPr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2.</a:t>
            </a:r>
            <a:br>
              <a:rPr lang="pt-PT" dirty="0">
                <a:solidFill>
                  <a:srgbClr val="56C3A4"/>
                </a:solidFill>
              </a:rPr>
            </a:br>
            <a:r>
              <a:rPr lang="pt-PT" dirty="0">
                <a:solidFill>
                  <a:srgbClr val="3B3838"/>
                </a:solidFill>
              </a:rPr>
              <a:t>website</a:t>
            </a:r>
            <a:br>
              <a:rPr lang="pt-PT" dirty="0">
                <a:solidFill>
                  <a:srgbClr val="56C3A4"/>
                </a:solidFill>
              </a:rPr>
            </a:br>
            <a:r>
              <a:rPr lang="pt-PT" dirty="0">
                <a:solidFill>
                  <a:srgbClr val="56C3A4"/>
                </a:solidFill>
              </a:rPr>
              <a:t>etapas desenvolvimento</a:t>
            </a:r>
          </a:p>
        </p:txBody>
      </p:sp>
      <p:sp>
        <p:nvSpPr>
          <p:cNvPr id="35" name="Marcador de Posição do Rodapé 2">
            <a:extLst>
              <a:ext uri="{FF2B5EF4-FFF2-40B4-BE49-F238E27FC236}">
                <a16:creationId xmlns:a16="http://schemas.microsoft.com/office/drawing/2014/main" id="{E7D4DC18-D9D5-4FF7-A071-8D3255B2FC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16" name="Marcador de Posição do Texto 43">
            <a:extLst>
              <a:ext uri="{FF2B5EF4-FFF2-40B4-BE49-F238E27FC236}">
                <a16:creationId xmlns:a16="http://schemas.microsoft.com/office/drawing/2014/main" id="{5D23E751-A170-478A-89E2-0AD48E87D0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2341324"/>
            <a:ext cx="2369813" cy="228151"/>
          </a:xfrm>
        </p:spPr>
        <p:txBody>
          <a:bodyPr/>
          <a:lstStyle/>
          <a:p>
            <a:r>
              <a:rPr lang="pt-PT" sz="1800" dirty="0">
                <a:solidFill>
                  <a:schemeClr val="bg2">
                    <a:lumMod val="25000"/>
                  </a:schemeClr>
                </a:solidFill>
              </a:rPr>
              <a:t>Etapa 1 </a:t>
            </a:r>
            <a:endParaRPr lang="pt-PT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5085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arcador de Posição do Número do Diapositivo 28">
            <a:extLst>
              <a:ext uri="{FF2B5EF4-FFF2-40B4-BE49-F238E27FC236}">
                <a16:creationId xmlns:a16="http://schemas.microsoft.com/office/drawing/2014/main" id="{DBEECA14-F4D9-4D2C-8253-A4CBD9F3BF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37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35" name="Marcador de Posição do Rodapé 2">
            <a:extLst>
              <a:ext uri="{FF2B5EF4-FFF2-40B4-BE49-F238E27FC236}">
                <a16:creationId xmlns:a16="http://schemas.microsoft.com/office/drawing/2014/main" id="{E7D4DC18-D9D5-4FF7-A071-8D3255B2FC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27" name="Marcador de Posição do Texto 4">
            <a:extLst>
              <a:ext uri="{FF2B5EF4-FFF2-40B4-BE49-F238E27FC236}">
                <a16:creationId xmlns:a16="http://schemas.microsoft.com/office/drawing/2014/main" id="{B5C41966-EADF-490A-B88B-3688B4167872}"/>
              </a:ext>
            </a:extLst>
          </p:cNvPr>
          <p:cNvSpPr txBox="1">
            <a:spLocks/>
          </p:cNvSpPr>
          <p:nvPr/>
        </p:nvSpPr>
        <p:spPr>
          <a:xfrm>
            <a:off x="3228333" y="2302858"/>
            <a:ext cx="8494272" cy="4833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29544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2722"/>
              </a:spcAft>
              <a:buFont typeface="Arial" panose="020B0604020202020204" pitchFamily="34" charset="0"/>
              <a:buNone/>
              <a:defRPr sz="2177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61274" indent="-261274" algn="l" defTabSz="829544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70" b="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2000" indent="-261274" algn="l" defTabSz="829544" rtl="0" eaLnBrk="1" latinLnBrk="0" hangingPunct="1">
              <a:lnSpc>
                <a:spcPts val="2359"/>
              </a:lnSpc>
              <a:spcBef>
                <a:spcPts val="0"/>
              </a:spcBef>
              <a:spcAft>
                <a:spcPts val="1633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829544" rtl="0" eaLnBrk="1" latinLnBrk="0" hangingPunct="1">
              <a:lnSpc>
                <a:spcPts val="1633"/>
              </a:lnSpc>
              <a:spcBef>
                <a:spcPts val="0"/>
              </a:spcBef>
              <a:spcAft>
                <a:spcPts val="2177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2000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89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245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017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789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61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29544" rtl="0" eaLnBrk="1" fontAlgn="auto" latinLnBrk="0" hangingPunct="1">
              <a:lnSpc>
                <a:spcPts val="2722"/>
              </a:lnSpc>
              <a:spcBef>
                <a:spcPts val="0"/>
              </a:spcBef>
              <a:spcAft>
                <a:spcPts val="1633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PT" sz="2400" dirty="0">
                <a:solidFill>
                  <a:srgbClr val="56C3A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Desenvolvimento</a:t>
            </a:r>
            <a:endParaRPr kumimoji="0" lang="pt-PT" sz="2400" b="0" i="0" u="none" strike="noStrike" kern="1200" cap="none" spc="0" normalizeH="0" baseline="0" noProof="0" dirty="0">
              <a:ln>
                <a:noFill/>
              </a:ln>
              <a:solidFill>
                <a:srgbClr val="56C3A4"/>
              </a:solidFill>
              <a:effectLst/>
              <a:uLnTx/>
              <a:uFillTx/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28" name="Marcador de Posição de Conteúdo 9">
            <a:extLst>
              <a:ext uri="{FF2B5EF4-FFF2-40B4-BE49-F238E27FC236}">
                <a16:creationId xmlns:a16="http://schemas.microsoft.com/office/drawing/2014/main" id="{A5ACAD5D-72E2-4218-B9C6-E0210891A5B0}"/>
              </a:ext>
            </a:extLst>
          </p:cNvPr>
          <p:cNvSpPr txBox="1">
            <a:spLocks/>
          </p:cNvSpPr>
          <p:nvPr/>
        </p:nvSpPr>
        <p:spPr>
          <a:xfrm>
            <a:off x="2915816" y="2926541"/>
            <a:ext cx="8483701" cy="80459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1274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27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52000" indent="0" algn="l" defTabSz="829544" rtl="0" eaLnBrk="1" latinLnBrk="0" hangingPunct="1">
              <a:lnSpc>
                <a:spcPts val="2722"/>
              </a:lnSpc>
              <a:spcBef>
                <a:spcPts val="0"/>
              </a:spcBef>
              <a:spcAft>
                <a:spcPts val="1633"/>
              </a:spcAft>
              <a:buFont typeface="Arial" panose="020B0604020202020204" pitchFamily="34" charset="0"/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2000" indent="-261274" algn="l" defTabSz="829544" rtl="0" eaLnBrk="1" latinLnBrk="0" hangingPunct="1">
              <a:lnSpc>
                <a:spcPts val="2359"/>
              </a:lnSpc>
              <a:spcBef>
                <a:spcPts val="0"/>
              </a:spcBef>
              <a:spcAft>
                <a:spcPts val="1633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829544" rtl="0" eaLnBrk="1" latinLnBrk="0" hangingPunct="1">
              <a:lnSpc>
                <a:spcPts val="1633"/>
              </a:lnSpc>
              <a:spcBef>
                <a:spcPts val="0"/>
              </a:spcBef>
              <a:spcAft>
                <a:spcPts val="2177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2000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89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245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017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789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61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8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</a:t>
            </a:r>
            <a:r>
              <a:rPr lang="pt-PT" sz="1800" b="1" dirty="0">
                <a:solidFill>
                  <a:srgbClr val="227AF4"/>
                </a:solidFill>
                <a:latin typeface="Century Gothic" panose="020B0502020202020204" pitchFamily="34" charset="0"/>
              </a:rPr>
              <a:t>	</a:t>
            </a:r>
            <a:r>
              <a:rPr lang="pt-PT" sz="1800" dirty="0">
                <a:latin typeface="Century Gothic" panose="020B0502020202020204" pitchFamily="34" charset="0"/>
              </a:rPr>
              <a:t>Construção do layout aprovado;</a:t>
            </a:r>
          </a:p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8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</a:t>
            </a:r>
            <a:r>
              <a:rPr lang="pt-PT" sz="1800" b="1" dirty="0">
                <a:solidFill>
                  <a:srgbClr val="227AF4"/>
                </a:solidFill>
                <a:latin typeface="Century Gothic" panose="020B0502020202020204" pitchFamily="34" charset="0"/>
              </a:rPr>
              <a:t>	</a:t>
            </a:r>
            <a:r>
              <a:rPr lang="pt-PT" sz="1800" dirty="0">
                <a:latin typeface="Century Gothic" panose="020B0502020202020204" pitchFamily="34" charset="0"/>
              </a:rPr>
              <a:t>Apresentação de uma versão demo;</a:t>
            </a:r>
          </a:p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8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</a:t>
            </a:r>
            <a:r>
              <a:rPr lang="pt-PT" sz="1800" b="1" dirty="0">
                <a:solidFill>
                  <a:srgbClr val="227AF4"/>
                </a:solidFill>
                <a:latin typeface="Century Gothic" panose="020B0502020202020204" pitchFamily="34" charset="0"/>
              </a:rPr>
              <a:t> </a:t>
            </a:r>
            <a:r>
              <a:rPr lang="pt-PT" sz="18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	</a:t>
            </a:r>
            <a:r>
              <a:rPr lang="pt-PT" sz="1800" dirty="0">
                <a:latin typeface="Century Gothic" panose="020B0502020202020204" pitchFamily="34" charset="0"/>
              </a:rPr>
              <a:t>Integração com web </a:t>
            </a:r>
            <a:r>
              <a:rPr lang="pt-PT" sz="1800" dirty="0" err="1">
                <a:latin typeface="Century Gothic" panose="020B0502020202020204" pitchFamily="34" charset="0"/>
              </a:rPr>
              <a:t>analytics</a:t>
            </a:r>
            <a:r>
              <a:rPr lang="pt-PT" sz="1800" dirty="0">
                <a:latin typeface="Century Gothic" panose="020B0502020202020204" pitchFamily="34" charset="0"/>
              </a:rPr>
              <a:t>: google </a:t>
            </a:r>
            <a:r>
              <a:rPr lang="pt-PT" sz="1800" dirty="0" err="1">
                <a:latin typeface="Century Gothic" panose="020B0502020202020204" pitchFamily="34" charset="0"/>
              </a:rPr>
              <a:t>analytics</a:t>
            </a:r>
            <a:r>
              <a:rPr lang="pt-PT" sz="1800" dirty="0">
                <a:latin typeface="Century Gothic" panose="020B0502020202020204" pitchFamily="34" charset="0"/>
              </a:rPr>
              <a:t>, </a:t>
            </a:r>
            <a:r>
              <a:rPr lang="pt-PT" sz="1800" dirty="0" err="1">
                <a:latin typeface="Century Gothic" panose="020B0502020202020204" pitchFamily="34" charset="0"/>
              </a:rPr>
              <a:t>facebook</a:t>
            </a:r>
            <a:r>
              <a:rPr lang="pt-PT" sz="1800" dirty="0">
                <a:latin typeface="Century Gothic" panose="020B0502020202020204" pitchFamily="34" charset="0"/>
              </a:rPr>
              <a:t> pixel e outras que sejam pertinentes.</a:t>
            </a:r>
          </a:p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endParaRPr lang="pt-PT" sz="1800" dirty="0">
              <a:latin typeface="Century Gothic" panose="020B0502020202020204" pitchFamily="34" charset="0"/>
            </a:endParaRPr>
          </a:p>
        </p:txBody>
      </p:sp>
      <p:sp>
        <p:nvSpPr>
          <p:cNvPr id="39" name="Título 9">
            <a:extLst>
              <a:ext uri="{FF2B5EF4-FFF2-40B4-BE49-F238E27FC236}">
                <a16:creationId xmlns:a16="http://schemas.microsoft.com/office/drawing/2014/main" id="{24F57719-5AD1-44BA-9F5E-EF3544E08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4" y="583921"/>
            <a:ext cx="3921166" cy="1021988"/>
          </a:xfrm>
        </p:spPr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2.</a:t>
            </a:r>
            <a:br>
              <a:rPr lang="pt-PT" dirty="0"/>
            </a:br>
            <a:r>
              <a:rPr lang="pt-PT" dirty="0"/>
              <a:t>website</a:t>
            </a:r>
            <a:br>
              <a:rPr lang="pt-PT" dirty="0"/>
            </a:br>
            <a:r>
              <a:rPr lang="pt-PT" dirty="0">
                <a:solidFill>
                  <a:srgbClr val="56C3A4"/>
                </a:solidFill>
              </a:rPr>
              <a:t>etapas desenvolvimento</a:t>
            </a:r>
          </a:p>
        </p:txBody>
      </p:sp>
      <p:sp>
        <p:nvSpPr>
          <p:cNvPr id="10" name="Marcador de Posição do Texto 43">
            <a:extLst>
              <a:ext uri="{FF2B5EF4-FFF2-40B4-BE49-F238E27FC236}">
                <a16:creationId xmlns:a16="http://schemas.microsoft.com/office/drawing/2014/main" id="{E55F610D-9AD0-4640-B230-7D8921D32C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2341324"/>
            <a:ext cx="2369813" cy="228151"/>
          </a:xfrm>
        </p:spPr>
        <p:txBody>
          <a:bodyPr/>
          <a:lstStyle/>
          <a:p>
            <a:r>
              <a:rPr lang="pt-PT" sz="1800" dirty="0">
                <a:solidFill>
                  <a:schemeClr val="bg2">
                    <a:lumMod val="25000"/>
                  </a:schemeClr>
                </a:solidFill>
              </a:rPr>
              <a:t>Etapa 2 </a:t>
            </a:r>
            <a:endParaRPr lang="pt-PT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3032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arcador de Posição do Número do Diapositivo 28">
            <a:extLst>
              <a:ext uri="{FF2B5EF4-FFF2-40B4-BE49-F238E27FC236}">
                <a16:creationId xmlns:a16="http://schemas.microsoft.com/office/drawing/2014/main" id="{DBEECA14-F4D9-4D2C-8253-A4CBD9F3BF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38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34" name="Título 9">
            <a:extLst>
              <a:ext uri="{FF2B5EF4-FFF2-40B4-BE49-F238E27FC236}">
                <a16:creationId xmlns:a16="http://schemas.microsoft.com/office/drawing/2014/main" id="{226AEB6C-749F-4B39-A3DF-7598F4413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4" y="583921"/>
            <a:ext cx="3921166" cy="1021988"/>
          </a:xfrm>
        </p:spPr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2.</a:t>
            </a:r>
            <a:br>
              <a:rPr lang="pt-PT" dirty="0">
                <a:solidFill>
                  <a:srgbClr val="56C3A4"/>
                </a:solidFill>
              </a:rPr>
            </a:br>
            <a:r>
              <a:rPr lang="pt-PT" dirty="0"/>
              <a:t>website</a:t>
            </a:r>
            <a:br>
              <a:rPr lang="pt-PT" dirty="0">
                <a:solidFill>
                  <a:srgbClr val="56C3A4"/>
                </a:solidFill>
              </a:rPr>
            </a:br>
            <a:r>
              <a:rPr lang="pt-PT" dirty="0">
                <a:solidFill>
                  <a:srgbClr val="56C3A4"/>
                </a:solidFill>
              </a:rPr>
              <a:t>etapas desenvolvimento</a:t>
            </a:r>
          </a:p>
        </p:txBody>
      </p:sp>
      <p:sp>
        <p:nvSpPr>
          <p:cNvPr id="35" name="Marcador de Posição do Rodapé 2">
            <a:extLst>
              <a:ext uri="{FF2B5EF4-FFF2-40B4-BE49-F238E27FC236}">
                <a16:creationId xmlns:a16="http://schemas.microsoft.com/office/drawing/2014/main" id="{E7D4DC18-D9D5-4FF7-A071-8D3255B2FC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56C3A4"/>
                </a:solidFill>
              </a:rPr>
              <a:t>WEBSITE  </a:t>
            </a:r>
          </a:p>
        </p:txBody>
      </p:sp>
      <p:sp>
        <p:nvSpPr>
          <p:cNvPr id="27" name="Marcador de Posição do Texto 4">
            <a:extLst>
              <a:ext uri="{FF2B5EF4-FFF2-40B4-BE49-F238E27FC236}">
                <a16:creationId xmlns:a16="http://schemas.microsoft.com/office/drawing/2014/main" id="{B5C41966-EADF-490A-B88B-3688B4167872}"/>
              </a:ext>
            </a:extLst>
          </p:cNvPr>
          <p:cNvSpPr txBox="1">
            <a:spLocks/>
          </p:cNvSpPr>
          <p:nvPr/>
        </p:nvSpPr>
        <p:spPr>
          <a:xfrm>
            <a:off x="3228333" y="2302858"/>
            <a:ext cx="8494272" cy="4833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29544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2722"/>
              </a:spcAft>
              <a:buFont typeface="Arial" panose="020B0604020202020204" pitchFamily="34" charset="0"/>
              <a:buNone/>
              <a:defRPr sz="2177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61274" indent="-261274" algn="l" defTabSz="829544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70" b="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2000" indent="-261274" algn="l" defTabSz="829544" rtl="0" eaLnBrk="1" latinLnBrk="0" hangingPunct="1">
              <a:lnSpc>
                <a:spcPts val="2359"/>
              </a:lnSpc>
              <a:spcBef>
                <a:spcPts val="0"/>
              </a:spcBef>
              <a:spcAft>
                <a:spcPts val="1633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829544" rtl="0" eaLnBrk="1" latinLnBrk="0" hangingPunct="1">
              <a:lnSpc>
                <a:spcPts val="1633"/>
              </a:lnSpc>
              <a:spcBef>
                <a:spcPts val="0"/>
              </a:spcBef>
              <a:spcAft>
                <a:spcPts val="2177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2000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89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245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017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789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61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722"/>
              </a:lnSpc>
              <a:spcAft>
                <a:spcPts val="1633"/>
              </a:spcAft>
              <a:defRPr/>
            </a:pPr>
            <a:r>
              <a:rPr lang="pt-PT" sz="2400" dirty="0">
                <a:solidFill>
                  <a:srgbClr val="56C3A4"/>
                </a:solidFill>
                <a:latin typeface="+mj-lt"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Testes e otimização</a:t>
            </a:r>
            <a:endParaRPr lang="pt-PT" sz="2400" dirty="0">
              <a:solidFill>
                <a:srgbClr val="56C3A4"/>
              </a:solidFill>
              <a:latin typeface="+mj-lt"/>
            </a:endParaRPr>
          </a:p>
          <a:p>
            <a:pPr marL="0" marR="0" lvl="0" indent="0" algn="l" defTabSz="829544" rtl="0" eaLnBrk="1" fontAlgn="auto" latinLnBrk="0" hangingPunct="1">
              <a:lnSpc>
                <a:spcPts val="2722"/>
              </a:lnSpc>
              <a:spcBef>
                <a:spcPts val="0"/>
              </a:spcBef>
              <a:spcAft>
                <a:spcPts val="1633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PT" sz="2400" b="0" i="0" u="none" strike="noStrike" kern="1200" cap="none" spc="0" normalizeH="0" baseline="0" noProof="0" dirty="0">
              <a:ln>
                <a:noFill/>
              </a:ln>
              <a:solidFill>
                <a:srgbClr val="56C3A4"/>
              </a:solidFill>
              <a:effectLst/>
              <a:uLnTx/>
              <a:uFillTx/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28" name="Marcador de Posição de Conteúdo 9">
            <a:extLst>
              <a:ext uri="{FF2B5EF4-FFF2-40B4-BE49-F238E27FC236}">
                <a16:creationId xmlns:a16="http://schemas.microsoft.com/office/drawing/2014/main" id="{A5ACAD5D-72E2-4218-B9C6-E0210891A5B0}"/>
              </a:ext>
            </a:extLst>
          </p:cNvPr>
          <p:cNvSpPr txBox="1">
            <a:spLocks/>
          </p:cNvSpPr>
          <p:nvPr/>
        </p:nvSpPr>
        <p:spPr>
          <a:xfrm>
            <a:off x="2915816" y="2926541"/>
            <a:ext cx="8483701" cy="80459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1274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27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52000" indent="0" algn="l" defTabSz="829544" rtl="0" eaLnBrk="1" latinLnBrk="0" hangingPunct="1">
              <a:lnSpc>
                <a:spcPts val="2722"/>
              </a:lnSpc>
              <a:spcBef>
                <a:spcPts val="0"/>
              </a:spcBef>
              <a:spcAft>
                <a:spcPts val="1633"/>
              </a:spcAft>
              <a:buFont typeface="Arial" panose="020B0604020202020204" pitchFamily="34" charset="0"/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2000" indent="-261274" algn="l" defTabSz="829544" rtl="0" eaLnBrk="1" latinLnBrk="0" hangingPunct="1">
              <a:lnSpc>
                <a:spcPts val="2359"/>
              </a:lnSpc>
              <a:spcBef>
                <a:spcPts val="0"/>
              </a:spcBef>
              <a:spcAft>
                <a:spcPts val="1633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829544" rtl="0" eaLnBrk="1" latinLnBrk="0" hangingPunct="1">
              <a:lnSpc>
                <a:spcPts val="1633"/>
              </a:lnSpc>
              <a:spcBef>
                <a:spcPts val="0"/>
              </a:spcBef>
              <a:spcAft>
                <a:spcPts val="2177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2000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89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245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017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789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61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8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</a:t>
            </a:r>
            <a:r>
              <a:rPr lang="pt-PT" sz="1800" b="1" dirty="0">
                <a:solidFill>
                  <a:srgbClr val="227AF4"/>
                </a:solidFill>
                <a:latin typeface="Century Gothic" panose="020B0502020202020204" pitchFamily="34" charset="0"/>
              </a:rPr>
              <a:t> 	</a:t>
            </a:r>
            <a:r>
              <a:rPr lang="pt-PT" sz="1800" dirty="0">
                <a:latin typeface="Century Gothic" panose="020B0502020202020204" pitchFamily="34" charset="0"/>
              </a:rPr>
              <a:t>Otimizar toda a segurança do website;</a:t>
            </a:r>
          </a:p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8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</a:t>
            </a:r>
            <a:r>
              <a:rPr lang="pt-PT" sz="18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	</a:t>
            </a:r>
            <a:r>
              <a:rPr lang="pt-PT" sz="1800" dirty="0">
                <a:latin typeface="Century Gothic" panose="020B0502020202020204" pitchFamily="34" charset="0"/>
              </a:rPr>
              <a:t>Otimizar toda a velocidade do website; </a:t>
            </a:r>
          </a:p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8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</a:t>
            </a:r>
            <a:r>
              <a:rPr lang="pt-PT" sz="18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	</a:t>
            </a:r>
            <a:r>
              <a:rPr lang="pt-PT" sz="1800" dirty="0">
                <a:latin typeface="Century Gothic" panose="020B0502020202020204" pitchFamily="34" charset="0"/>
              </a:rPr>
              <a:t>Apresentação da versão final;</a:t>
            </a:r>
          </a:p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8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 </a:t>
            </a:r>
            <a:r>
              <a:rPr lang="pt-PT" sz="18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	</a:t>
            </a:r>
            <a:r>
              <a:rPr lang="pt-PT" sz="1800" dirty="0">
                <a:latin typeface="Century Gothic" panose="020B0502020202020204" pitchFamily="34" charset="0"/>
              </a:rPr>
              <a:t>Últimos ajustes antes da entrega.</a:t>
            </a:r>
          </a:p>
        </p:txBody>
      </p:sp>
      <p:sp>
        <p:nvSpPr>
          <p:cNvPr id="10" name="Marcador de Posição do Texto 43">
            <a:extLst>
              <a:ext uri="{FF2B5EF4-FFF2-40B4-BE49-F238E27FC236}">
                <a16:creationId xmlns:a16="http://schemas.microsoft.com/office/drawing/2014/main" id="{70C37957-8721-4C6B-8390-B8F15AC33C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2341324"/>
            <a:ext cx="2369813" cy="228151"/>
          </a:xfrm>
        </p:spPr>
        <p:txBody>
          <a:bodyPr/>
          <a:lstStyle/>
          <a:p>
            <a:r>
              <a:rPr lang="pt-PT" sz="1800" dirty="0">
                <a:solidFill>
                  <a:schemeClr val="bg2">
                    <a:lumMod val="25000"/>
                  </a:schemeClr>
                </a:solidFill>
              </a:rPr>
              <a:t>Etapa 3 </a:t>
            </a:r>
            <a:endParaRPr lang="pt-PT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9353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arcador de Posição do Número do Diapositivo 28">
            <a:extLst>
              <a:ext uri="{FF2B5EF4-FFF2-40B4-BE49-F238E27FC236}">
                <a16:creationId xmlns:a16="http://schemas.microsoft.com/office/drawing/2014/main" id="{DBEECA14-F4D9-4D2C-8253-A4CBD9F3BF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39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34" name="Título 9">
            <a:extLst>
              <a:ext uri="{FF2B5EF4-FFF2-40B4-BE49-F238E27FC236}">
                <a16:creationId xmlns:a16="http://schemas.microsoft.com/office/drawing/2014/main" id="{226AEB6C-749F-4B39-A3DF-7598F4413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4" y="583921"/>
            <a:ext cx="3921166" cy="1021988"/>
          </a:xfrm>
        </p:spPr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2.</a:t>
            </a:r>
            <a:br>
              <a:rPr lang="pt-PT" dirty="0">
                <a:solidFill>
                  <a:srgbClr val="56C3A4"/>
                </a:solidFill>
              </a:rPr>
            </a:br>
            <a:r>
              <a:rPr lang="pt-PT" dirty="0"/>
              <a:t>website</a:t>
            </a:r>
            <a:br>
              <a:rPr lang="pt-PT" dirty="0">
                <a:solidFill>
                  <a:srgbClr val="56C3A4"/>
                </a:solidFill>
              </a:rPr>
            </a:br>
            <a:r>
              <a:rPr lang="pt-PT" dirty="0">
                <a:solidFill>
                  <a:srgbClr val="56C3A4"/>
                </a:solidFill>
              </a:rPr>
              <a:t>etapas desenvolvimento</a:t>
            </a:r>
          </a:p>
        </p:txBody>
      </p:sp>
      <p:sp>
        <p:nvSpPr>
          <p:cNvPr id="35" name="Marcador de Posição do Rodapé 2">
            <a:extLst>
              <a:ext uri="{FF2B5EF4-FFF2-40B4-BE49-F238E27FC236}">
                <a16:creationId xmlns:a16="http://schemas.microsoft.com/office/drawing/2014/main" id="{E7D4DC18-D9D5-4FF7-A071-8D3255B2FC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56C3A4"/>
                </a:solidFill>
              </a:rPr>
              <a:t>WEBSITE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27" name="Marcador de Posição do Texto 4">
            <a:extLst>
              <a:ext uri="{FF2B5EF4-FFF2-40B4-BE49-F238E27FC236}">
                <a16:creationId xmlns:a16="http://schemas.microsoft.com/office/drawing/2014/main" id="{B5C41966-EADF-490A-B88B-3688B4167872}"/>
              </a:ext>
            </a:extLst>
          </p:cNvPr>
          <p:cNvSpPr txBox="1">
            <a:spLocks/>
          </p:cNvSpPr>
          <p:nvPr/>
        </p:nvSpPr>
        <p:spPr>
          <a:xfrm>
            <a:off x="3228333" y="2302858"/>
            <a:ext cx="8494272" cy="4833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29544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2722"/>
              </a:spcAft>
              <a:buFont typeface="Arial" panose="020B0604020202020204" pitchFamily="34" charset="0"/>
              <a:buNone/>
              <a:defRPr sz="2177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61274" indent="-261274" algn="l" defTabSz="829544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70" b="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2000" indent="-261274" algn="l" defTabSz="829544" rtl="0" eaLnBrk="1" latinLnBrk="0" hangingPunct="1">
              <a:lnSpc>
                <a:spcPts val="2359"/>
              </a:lnSpc>
              <a:spcBef>
                <a:spcPts val="0"/>
              </a:spcBef>
              <a:spcAft>
                <a:spcPts val="1633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829544" rtl="0" eaLnBrk="1" latinLnBrk="0" hangingPunct="1">
              <a:lnSpc>
                <a:spcPts val="1633"/>
              </a:lnSpc>
              <a:spcBef>
                <a:spcPts val="0"/>
              </a:spcBef>
              <a:spcAft>
                <a:spcPts val="2177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2000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89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245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017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789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61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722"/>
              </a:lnSpc>
              <a:spcAft>
                <a:spcPts val="1633"/>
              </a:spcAft>
              <a:defRPr/>
            </a:pPr>
            <a:r>
              <a:rPr lang="pt-PT" sz="2400" dirty="0">
                <a:solidFill>
                  <a:srgbClr val="56C3A4"/>
                </a:solidFill>
                <a:latin typeface="+mj-lt"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Entrega do projeto</a:t>
            </a:r>
            <a:endParaRPr lang="pt-PT" sz="2400" dirty="0">
              <a:solidFill>
                <a:srgbClr val="56C3A4"/>
              </a:solidFill>
              <a:latin typeface="+mj-lt"/>
            </a:endParaRPr>
          </a:p>
          <a:p>
            <a:pPr marL="0" marR="0" lvl="0" indent="0" algn="l" defTabSz="829544" rtl="0" eaLnBrk="1" fontAlgn="auto" latinLnBrk="0" hangingPunct="1">
              <a:lnSpc>
                <a:spcPts val="2722"/>
              </a:lnSpc>
              <a:spcBef>
                <a:spcPts val="0"/>
              </a:spcBef>
              <a:spcAft>
                <a:spcPts val="1633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PT" sz="2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28" name="Marcador de Posição de Conteúdo 9">
            <a:extLst>
              <a:ext uri="{FF2B5EF4-FFF2-40B4-BE49-F238E27FC236}">
                <a16:creationId xmlns:a16="http://schemas.microsoft.com/office/drawing/2014/main" id="{A5ACAD5D-72E2-4218-B9C6-E0210891A5B0}"/>
              </a:ext>
            </a:extLst>
          </p:cNvPr>
          <p:cNvSpPr txBox="1">
            <a:spLocks/>
          </p:cNvSpPr>
          <p:nvPr/>
        </p:nvSpPr>
        <p:spPr>
          <a:xfrm>
            <a:off x="2915816" y="2926541"/>
            <a:ext cx="8483701" cy="80459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1274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27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52000" indent="0" algn="l" defTabSz="829544" rtl="0" eaLnBrk="1" latinLnBrk="0" hangingPunct="1">
              <a:lnSpc>
                <a:spcPts val="2722"/>
              </a:lnSpc>
              <a:spcBef>
                <a:spcPts val="0"/>
              </a:spcBef>
              <a:spcAft>
                <a:spcPts val="1633"/>
              </a:spcAft>
              <a:buFont typeface="Arial" panose="020B0604020202020204" pitchFamily="34" charset="0"/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2000" indent="-261274" algn="l" defTabSz="829544" rtl="0" eaLnBrk="1" latinLnBrk="0" hangingPunct="1">
              <a:lnSpc>
                <a:spcPts val="2359"/>
              </a:lnSpc>
              <a:spcBef>
                <a:spcPts val="0"/>
              </a:spcBef>
              <a:spcAft>
                <a:spcPts val="1633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829544" rtl="0" eaLnBrk="1" latinLnBrk="0" hangingPunct="1">
              <a:lnSpc>
                <a:spcPts val="1633"/>
              </a:lnSpc>
              <a:spcBef>
                <a:spcPts val="0"/>
              </a:spcBef>
              <a:spcAft>
                <a:spcPts val="2177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2000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89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245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017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789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61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8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</a:t>
            </a:r>
            <a:r>
              <a:rPr lang="pt-PT" sz="1800" b="1" dirty="0">
                <a:solidFill>
                  <a:srgbClr val="227AF4"/>
                </a:solidFill>
                <a:latin typeface="Century Gothic" panose="020B0502020202020204" pitchFamily="34" charset="0"/>
              </a:rPr>
              <a:t> </a:t>
            </a:r>
            <a:r>
              <a:rPr lang="pt-PT" sz="18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	</a:t>
            </a:r>
            <a:r>
              <a:rPr lang="pt-PT" sz="1800" dirty="0">
                <a:latin typeface="Century Gothic" panose="020B0502020202020204" pitchFamily="34" charset="0"/>
              </a:rPr>
              <a:t>Entrega de todas as passwords;</a:t>
            </a:r>
          </a:p>
          <a:p>
            <a:pPr defTabSz="910834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1800" b="1" dirty="0">
                <a:solidFill>
                  <a:srgbClr val="56C3A4"/>
                </a:solidFill>
                <a:latin typeface="Century Gothic" panose="020B0502020202020204" pitchFamily="34" charset="0"/>
              </a:rPr>
              <a:t>»</a:t>
            </a:r>
            <a:r>
              <a:rPr lang="pt-PT" sz="18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 	</a:t>
            </a:r>
            <a:r>
              <a:rPr lang="pt-PT" sz="1800" dirty="0">
                <a:latin typeface="Century Gothic" panose="020B0502020202020204" pitchFamily="34" charset="0"/>
              </a:rPr>
              <a:t>Formação sobre utilização da plataforma (se necessário).</a:t>
            </a:r>
          </a:p>
        </p:txBody>
      </p:sp>
      <p:sp>
        <p:nvSpPr>
          <p:cNvPr id="10" name="Marcador de Posição do Texto 43">
            <a:extLst>
              <a:ext uri="{FF2B5EF4-FFF2-40B4-BE49-F238E27FC236}">
                <a16:creationId xmlns:a16="http://schemas.microsoft.com/office/drawing/2014/main" id="{12133B71-6BDC-49A2-B6A4-DC4BA0AE4C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2341324"/>
            <a:ext cx="2369813" cy="228151"/>
          </a:xfrm>
        </p:spPr>
        <p:txBody>
          <a:bodyPr/>
          <a:lstStyle/>
          <a:p>
            <a:r>
              <a:rPr lang="pt-PT" sz="1800" dirty="0">
                <a:solidFill>
                  <a:schemeClr val="bg2">
                    <a:lumMod val="25000"/>
                  </a:schemeClr>
                </a:solidFill>
              </a:rPr>
              <a:t>Etapa 4 </a:t>
            </a:r>
            <a:endParaRPr lang="pt-PT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96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AD88387F-A425-4ACC-A391-FED7E921AC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829544"/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 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</a:p>
        </p:txBody>
      </p:sp>
      <p:sp>
        <p:nvSpPr>
          <p:cNvPr id="7" name="Marcador de Posição do Texto 6">
            <a:extLst>
              <a:ext uri="{FF2B5EF4-FFF2-40B4-BE49-F238E27FC236}">
                <a16:creationId xmlns:a16="http://schemas.microsoft.com/office/drawing/2014/main" id="{9CC459B0-6E38-4118-A1E6-3570A19F30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Somos uma agência de</a:t>
            </a:r>
            <a:r>
              <a:rPr lang="pt-PT" dirty="0"/>
              <a:t> </a:t>
            </a:r>
            <a:r>
              <a:rPr lang="pt-PT" dirty="0">
                <a:solidFill>
                  <a:srgbClr val="56C3A4"/>
                </a:solidFill>
              </a:rPr>
              <a:t>Inbound Marketing</a:t>
            </a:r>
            <a:br>
              <a:rPr lang="pt-PT" dirty="0"/>
            </a:br>
            <a:r>
              <a:rPr lang="pt-PT" dirty="0">
                <a:solidFill>
                  <a:srgbClr val="56C3A4"/>
                </a:solidFill>
              </a:rPr>
              <a:t>e desenvolvimento web.</a:t>
            </a:r>
          </a:p>
          <a:p>
            <a:pPr lvl="1">
              <a:lnSpc>
                <a:spcPts val="2800"/>
              </a:lnSpc>
              <a:spcAft>
                <a:spcPts val="1800"/>
              </a:spcAft>
            </a:pPr>
            <a:r>
              <a:rPr lang="pt-PT" sz="2000" dirty="0"/>
              <a:t>Pretendemos revolucionar o mercado digital através de uma metodologia assente nos princípios do </a:t>
            </a:r>
            <a:r>
              <a:rPr lang="pt-PT" sz="2000" b="1" dirty="0"/>
              <a:t>Inbound Marketing </a:t>
            </a:r>
            <a:r>
              <a:rPr lang="pt-PT" sz="2000" dirty="0"/>
              <a:t>e baseada em cinco pilares de atuação:</a:t>
            </a:r>
          </a:p>
          <a:p>
            <a:pPr lvl="1">
              <a:lnSpc>
                <a:spcPts val="2800"/>
              </a:lnSpc>
              <a:spcAft>
                <a:spcPts val="1800"/>
              </a:spcAft>
            </a:pPr>
            <a:r>
              <a:rPr lang="pt-PT" sz="2000" b="1" dirty="0"/>
              <a:t>Atração – Conversão – Relacionamento – Venda – Retenção</a:t>
            </a:r>
          </a:p>
          <a:p>
            <a:pPr lvl="1">
              <a:lnSpc>
                <a:spcPts val="2800"/>
              </a:lnSpc>
              <a:spcAft>
                <a:spcPts val="1800"/>
              </a:spcAft>
            </a:pPr>
            <a:r>
              <a:rPr lang="pt-PT" sz="2000" dirty="0"/>
              <a:t>Focamo-nos em atrair potenciais clientes, conquistar a sua confiança e nutrir um relacionamento que os direcione para o ato de compra (e posterior fidelização).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FBBA7291-0E4B-4552-8916-588962FE91E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E7E6E6">
                    <a:lumMod val="10000"/>
                  </a:srgbClr>
                </a:solidFill>
              </a:rPr>
              <a:pPr defTabSz="829544"/>
              <a:t>4</a:t>
            </a:fld>
            <a:r>
              <a:rPr lang="en-US">
                <a:solidFill>
                  <a:srgbClr val="E7E6E6">
                    <a:lumMod val="10000"/>
                  </a:srgbClr>
                </a:solidFill>
              </a:rPr>
              <a:t> |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389A50A-FDA0-4F13-8E82-D4F1AFF18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1.</a:t>
            </a:r>
            <a:br>
              <a:rPr lang="pt-PT" dirty="0"/>
            </a:br>
            <a:r>
              <a:rPr lang="pt-PT" dirty="0"/>
              <a:t>Sobre</a:t>
            </a:r>
          </a:p>
        </p:txBody>
      </p:sp>
      <p:pic>
        <p:nvPicPr>
          <p:cNvPr id="8" name="Marcador de Posição da Imagem 11">
            <a:hlinkClick r:id="rId2"/>
            <a:extLst>
              <a:ext uri="{FF2B5EF4-FFF2-40B4-BE49-F238E27FC236}">
                <a16:creationId xmlns:a16="http://schemas.microsoft.com/office/drawing/2014/main" id="{C719439A-601F-47A4-B32C-90AAD497E5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1" b="-3702"/>
          <a:stretch/>
        </p:blipFill>
        <p:spPr>
          <a:xfrm>
            <a:off x="10319520" y="802640"/>
            <a:ext cx="1080000" cy="23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6259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C3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5">
            <a:extLst>
              <a:ext uri="{FF2B5EF4-FFF2-40B4-BE49-F238E27FC236}">
                <a16:creationId xmlns:a16="http://schemas.microsoft.com/office/drawing/2014/main" id="{5488CBA8-6BEB-4F7E-9C31-8DAB8EEC0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2.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chemeClr val="bg1"/>
                </a:solidFill>
              </a:rPr>
              <a:t>website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/>
              <a:t>proposta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ABBA6E91-05C1-4A8C-AD56-D1B7B628C5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18400" y="1600200"/>
            <a:ext cx="10173600" cy="4522808"/>
          </a:xfrm>
        </p:spPr>
        <p:txBody>
          <a:bodyPr anchor="ctr" anchorCtr="0"/>
          <a:lstStyle/>
          <a:p>
            <a:pPr>
              <a:lnSpc>
                <a:spcPts val="8000"/>
              </a:lnSpc>
              <a:spcAft>
                <a:spcPts val="1200"/>
              </a:spcAft>
            </a:pPr>
            <a:r>
              <a:rPr lang="pt-PT" sz="11000" b="1" dirty="0">
                <a:solidFill>
                  <a:schemeClr val="bg1"/>
                </a:solidFill>
              </a:rPr>
              <a:t>orçamento </a:t>
            </a:r>
          </a:p>
          <a:p>
            <a:pPr>
              <a:lnSpc>
                <a:spcPts val="8000"/>
              </a:lnSpc>
              <a:spcAft>
                <a:spcPts val="1200"/>
              </a:spcAft>
            </a:pPr>
            <a:r>
              <a:rPr lang="pt-PT" sz="11000" b="1" dirty="0">
                <a:solidFill>
                  <a:schemeClr val="bg1"/>
                </a:solidFill>
              </a:rPr>
              <a:t>e prazos</a:t>
            </a:r>
          </a:p>
        </p:txBody>
      </p:sp>
    </p:spTree>
    <p:extLst>
      <p:ext uri="{BB962C8B-B14F-4D97-AF65-F5344CB8AC3E}">
        <p14:creationId xmlns:p14="http://schemas.microsoft.com/office/powerpoint/2010/main" val="14476130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DEE49D80-0AB3-4D65-8C79-3A24479CFA4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41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1" name="Marcador de Posição do Rodapé 4">
            <a:extLst>
              <a:ext uri="{FF2B5EF4-FFF2-40B4-BE49-F238E27FC236}">
                <a16:creationId xmlns:a16="http://schemas.microsoft.com/office/drawing/2014/main" id="{FCDB6DB6-456E-45D0-978E-3748F60C10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12" name="Título 6">
            <a:extLst>
              <a:ext uri="{FF2B5EF4-FFF2-40B4-BE49-F238E27FC236}">
                <a16:creationId xmlns:a16="http://schemas.microsoft.com/office/drawing/2014/main" id="{9778DD08-F2A1-41BD-BEBE-F8BC48989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4" y="594081"/>
            <a:ext cx="3921166" cy="1021988"/>
          </a:xfrm>
        </p:spPr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2.</a:t>
            </a:r>
            <a:br>
              <a:rPr lang="pt-PT" dirty="0">
                <a:solidFill>
                  <a:srgbClr val="56C3A4"/>
                </a:solidFill>
              </a:rPr>
            </a:br>
            <a:r>
              <a:rPr lang="pt-PT" dirty="0"/>
              <a:t>website</a:t>
            </a:r>
            <a:br>
              <a:rPr lang="pt-PT" dirty="0">
                <a:solidFill>
                  <a:srgbClr val="56C3A4"/>
                </a:solidFill>
              </a:rPr>
            </a:br>
            <a:r>
              <a:rPr lang="pt-PT" dirty="0">
                <a:solidFill>
                  <a:srgbClr val="56C3A4"/>
                </a:solidFill>
              </a:rPr>
              <a:t>orçamento e prazos</a:t>
            </a:r>
          </a:p>
        </p:txBody>
      </p:sp>
      <p:sp>
        <p:nvSpPr>
          <p:cNvPr id="13" name="Marcador de Posição de Conteúdo 9">
            <a:extLst>
              <a:ext uri="{FF2B5EF4-FFF2-40B4-BE49-F238E27FC236}">
                <a16:creationId xmlns:a16="http://schemas.microsoft.com/office/drawing/2014/main" id="{B5DBCF36-8265-445B-A096-C1C304D41FA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495550" y="2360612"/>
            <a:ext cx="8640762" cy="4604981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Aft>
                <a:spcPts val="600"/>
              </a:spcAft>
              <a:buNone/>
            </a:pPr>
            <a:r>
              <a:rPr lang="pt-PT" sz="1600" dirty="0">
                <a:solidFill>
                  <a:schemeClr val="tx1"/>
                </a:solidFill>
                <a:latin typeface="+mj-lt"/>
                <a:cs typeface="Gilroy Light" panose="00000400000000000000" charset="0"/>
                <a:sym typeface="+mn-ea"/>
              </a:rPr>
              <a:t>Design de Layout</a:t>
            </a:r>
            <a:endParaRPr lang="pt-PT" sz="1600" b="1" dirty="0">
              <a:solidFill>
                <a:schemeClr val="tx1"/>
              </a:solidFill>
              <a:latin typeface="+mj-lt"/>
              <a:cs typeface="Gilroy Light" panose="00000400000000000000" charset="0"/>
              <a:sym typeface="+mn-ea"/>
            </a:endParaRPr>
          </a:p>
          <a:p>
            <a:pPr marL="0" indent="0" algn="l">
              <a:lnSpc>
                <a:spcPct val="100000"/>
              </a:lnSpc>
              <a:spcAft>
                <a:spcPts val="600"/>
              </a:spcAft>
              <a:buNone/>
            </a:pPr>
            <a:r>
              <a:rPr lang="pt-PT" sz="1600" dirty="0">
                <a:solidFill>
                  <a:schemeClr val="tx1"/>
                </a:solidFill>
                <a:latin typeface="+mj-lt"/>
                <a:cs typeface="Gilroy Light" panose="00000400000000000000" charset="0"/>
                <a:sym typeface="+mn-ea"/>
              </a:rPr>
              <a:t>Front-end, mobile e desktop</a:t>
            </a:r>
            <a:endParaRPr lang="pt-PT" sz="1600" b="1" dirty="0">
              <a:solidFill>
                <a:schemeClr val="tx1"/>
              </a:solidFill>
              <a:latin typeface="+mj-lt"/>
              <a:cs typeface="Gilroy Light" panose="00000400000000000000" charset="0"/>
              <a:sym typeface="+mn-ea"/>
            </a:endParaRPr>
          </a:p>
          <a:p>
            <a:pPr marL="0" indent="0" algn="l">
              <a:lnSpc>
                <a:spcPct val="100000"/>
              </a:lnSpc>
              <a:spcAft>
                <a:spcPts val="600"/>
              </a:spcAft>
              <a:buNone/>
            </a:pPr>
            <a:r>
              <a:rPr lang="pt-PT" sz="1600" dirty="0">
                <a:solidFill>
                  <a:schemeClr val="tx1"/>
                </a:solidFill>
                <a:latin typeface="+mj-lt"/>
                <a:cs typeface="Gilroy Light" panose="00000400000000000000" charset="0"/>
                <a:sym typeface="+mn-ea"/>
              </a:rPr>
              <a:t>Back-end, desenvolvimento do BackOffice</a:t>
            </a:r>
          </a:p>
          <a:p>
            <a:pPr marL="0" indent="0" algn="l">
              <a:lnSpc>
                <a:spcPct val="100000"/>
              </a:lnSpc>
              <a:spcAft>
                <a:spcPts val="600"/>
              </a:spcAft>
              <a:buNone/>
            </a:pPr>
            <a:r>
              <a:rPr lang="pt-PT" sz="1600" dirty="0">
                <a:solidFill>
                  <a:schemeClr val="tx1"/>
                </a:solidFill>
                <a:latin typeface="+mj-lt"/>
                <a:cs typeface="Gilroy Light" panose="00000400000000000000" charset="0"/>
                <a:sym typeface="+mn-ea"/>
              </a:rPr>
              <a:t>Testes e otimizações finais</a:t>
            </a:r>
          </a:p>
          <a:p>
            <a:pPr marL="0" indent="0" algn="l">
              <a:lnSpc>
                <a:spcPct val="100000"/>
              </a:lnSpc>
              <a:spcAft>
                <a:spcPts val="600"/>
              </a:spcAft>
              <a:buNone/>
            </a:pPr>
            <a:endParaRPr lang="pt-PT" sz="1600" b="1" dirty="0">
              <a:solidFill>
                <a:srgbClr val="262626"/>
              </a:solidFill>
              <a:latin typeface="+mj-lt"/>
              <a:cs typeface="Gilroy Light" panose="00000400000000000000" charset="0"/>
              <a:sym typeface="+mn-ea"/>
            </a:endParaRPr>
          </a:p>
          <a:p>
            <a:pPr marL="0" indent="0" algn="l">
              <a:lnSpc>
                <a:spcPct val="100000"/>
              </a:lnSpc>
              <a:spcAft>
                <a:spcPts val="600"/>
              </a:spcAft>
              <a:buNone/>
            </a:pPr>
            <a:r>
              <a:rPr lang="pt-PT" sz="1600" b="1" dirty="0">
                <a:solidFill>
                  <a:srgbClr val="262626"/>
                </a:solidFill>
                <a:latin typeface="+mj-lt"/>
                <a:cs typeface="Gilroy Light" panose="00000400000000000000" charset="0"/>
                <a:sym typeface="+mn-ea"/>
              </a:rPr>
              <a:t>Total: XXX€</a:t>
            </a:r>
          </a:p>
          <a:p>
            <a:pPr marL="0" algn="l">
              <a:lnSpc>
                <a:spcPct val="100000"/>
              </a:lnSpc>
              <a:spcAft>
                <a:spcPts val="600"/>
              </a:spcAft>
            </a:pPr>
            <a:endParaRPr lang="pt-PT" sz="1600" dirty="0">
              <a:solidFill>
                <a:srgbClr val="262626"/>
              </a:solidFill>
              <a:latin typeface="+mj-lt"/>
              <a:cs typeface="Gilroy Light" panose="00000400000000000000" charset="0"/>
              <a:sym typeface="+mn-ea"/>
            </a:endParaRPr>
          </a:p>
          <a:p>
            <a:pPr marL="0" indent="0" algn="l">
              <a:lnSpc>
                <a:spcPct val="100000"/>
              </a:lnSpc>
              <a:spcAft>
                <a:spcPts val="600"/>
              </a:spcAft>
              <a:buNone/>
            </a:pPr>
            <a:r>
              <a:rPr lang="pt-PT" sz="1600" b="1" dirty="0">
                <a:latin typeface="+mj-lt"/>
                <a:ea typeface="Roboto Mono"/>
                <a:cs typeface="Gilroy ExtraBold" panose="00000900000000000000" charset="0"/>
                <a:sym typeface="+mn-ea"/>
              </a:rPr>
              <a:t>Prazos de </a:t>
            </a:r>
            <a:r>
              <a:rPr lang="pt-PT" sz="1600" b="1" dirty="0">
                <a:solidFill>
                  <a:srgbClr val="56C3A4"/>
                </a:solidFill>
                <a:latin typeface="+mj-lt"/>
                <a:ea typeface="Roboto Mono"/>
                <a:cs typeface="Gilroy ExtraBold" panose="00000900000000000000" charset="0"/>
                <a:sym typeface="+mn-ea"/>
              </a:rPr>
              <a:t>pagamento</a:t>
            </a:r>
          </a:p>
          <a:p>
            <a:pPr marL="0" lvl="0" indent="0" algn="l">
              <a:lnSpc>
                <a:spcPct val="100000"/>
              </a:lnSpc>
              <a:spcAft>
                <a:spcPts val="600"/>
              </a:spcAft>
              <a:buClr>
                <a:schemeClr val="dk1"/>
              </a:buClr>
              <a:buSzPts val="1800"/>
              <a:buNone/>
            </a:pPr>
            <a:r>
              <a:rPr lang="pt-PT" sz="1600" dirty="0">
                <a:solidFill>
                  <a:schemeClr val="tx1"/>
                </a:solidFill>
                <a:latin typeface="+mj-lt"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50% na adjudicação</a:t>
            </a:r>
          </a:p>
          <a:p>
            <a:pPr marL="0" lvl="0" indent="0" algn="l">
              <a:lnSpc>
                <a:spcPct val="100000"/>
              </a:lnSpc>
              <a:spcAft>
                <a:spcPts val="600"/>
              </a:spcAft>
              <a:buClr>
                <a:schemeClr val="dk1"/>
              </a:buClr>
              <a:buSzPts val="1800"/>
              <a:buNone/>
            </a:pPr>
            <a:r>
              <a:rPr lang="pt-PT" sz="1600" dirty="0">
                <a:solidFill>
                  <a:schemeClr val="tx1"/>
                </a:solidFill>
                <a:latin typeface="+mj-lt"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25% na estrega e definição do layout</a:t>
            </a:r>
          </a:p>
          <a:p>
            <a:pPr marL="0" lvl="0" indent="0" algn="l">
              <a:lnSpc>
                <a:spcPct val="100000"/>
              </a:lnSpc>
              <a:spcAft>
                <a:spcPts val="600"/>
              </a:spcAft>
              <a:buClr>
                <a:schemeClr val="dk1"/>
              </a:buClr>
              <a:buSzPts val="1800"/>
              <a:buNone/>
            </a:pPr>
            <a:r>
              <a:rPr lang="pt-PT" sz="1600" dirty="0">
                <a:solidFill>
                  <a:schemeClr val="tx1"/>
                </a:solidFill>
                <a:latin typeface="+mj-lt"/>
                <a:cs typeface="Gilroy Light" panose="00000400000000000000" charset="0"/>
                <a:sym typeface="+mn-ea"/>
              </a:rPr>
              <a:t>25% na entrega final</a:t>
            </a:r>
          </a:p>
          <a:p>
            <a:pPr marL="0" lvl="0" indent="0" algn="l">
              <a:lnSpc>
                <a:spcPct val="100000"/>
              </a:lnSpc>
              <a:spcAft>
                <a:spcPts val="600"/>
              </a:spcAft>
              <a:buClr>
                <a:schemeClr val="dk1"/>
              </a:buClr>
              <a:buSzPts val="1800"/>
              <a:buNone/>
            </a:pPr>
            <a:endParaRPr lang="pt-PT" sz="1600" dirty="0">
              <a:solidFill>
                <a:srgbClr val="262626"/>
              </a:solidFill>
              <a:latin typeface="+mj-lt"/>
              <a:cs typeface="Gilroy Light" panose="00000400000000000000" charset="0"/>
              <a:sym typeface="+mn-ea"/>
            </a:endParaRPr>
          </a:p>
          <a:p>
            <a:pPr marL="0" lvl="0" indent="0" algn="l">
              <a:lnSpc>
                <a:spcPct val="100000"/>
              </a:lnSpc>
              <a:spcAft>
                <a:spcPts val="600"/>
              </a:spcAft>
              <a:buClr>
                <a:schemeClr val="dk1"/>
              </a:buClr>
              <a:buSzPts val="1800"/>
              <a:buNone/>
            </a:pPr>
            <a:r>
              <a:rPr lang="pt-PT" sz="1600" b="1" dirty="0">
                <a:latin typeface="+mj-lt"/>
                <a:ea typeface="Roboto Mono"/>
                <a:cs typeface="Gilroy ExtraBold" panose="00000900000000000000" charset="0"/>
                <a:sym typeface="+mn-ea"/>
              </a:rPr>
              <a:t>Prazos de </a:t>
            </a:r>
            <a:r>
              <a:rPr lang="pt-PT" sz="1600" b="1" dirty="0">
                <a:solidFill>
                  <a:srgbClr val="56C3A4"/>
                </a:solidFill>
                <a:latin typeface="+mj-lt"/>
                <a:ea typeface="Roboto Mono"/>
                <a:cs typeface="Gilroy ExtraBold" panose="00000900000000000000" charset="0"/>
                <a:sym typeface="+mn-ea"/>
              </a:rPr>
              <a:t>produção</a:t>
            </a:r>
          </a:p>
          <a:p>
            <a:pPr marL="0" lvl="0" indent="0" algn="l">
              <a:lnSpc>
                <a:spcPct val="100000"/>
              </a:lnSpc>
              <a:spcAft>
                <a:spcPts val="600"/>
              </a:spcAft>
              <a:buClr>
                <a:schemeClr val="dk1"/>
              </a:buClr>
              <a:buSzPts val="1800"/>
              <a:buNone/>
            </a:pPr>
            <a:r>
              <a:rPr lang="pt-PT" sz="1400" dirty="0">
                <a:solidFill>
                  <a:schemeClr val="tx1"/>
                </a:solidFill>
                <a:latin typeface="+mj-lt"/>
                <a:cs typeface="Gilroy Light" panose="00000400000000000000" charset="0"/>
                <a:sym typeface="+mn-ea"/>
              </a:rPr>
              <a:t>66 dias úteis, cumpridas todas as datas de entrega por parte do cliente.</a:t>
            </a:r>
            <a:endParaRPr lang="pt-PT" sz="1400" dirty="0">
              <a:solidFill>
                <a:schemeClr val="tx1"/>
              </a:solidFill>
              <a:latin typeface="+mj-lt"/>
              <a:cs typeface="Gilroy Light" panose="00000400000000000000" charset="0"/>
            </a:endParaRPr>
          </a:p>
          <a:p>
            <a:endParaRPr lang="pt-PT" sz="2000" dirty="0">
              <a:latin typeface="+mj-lt"/>
            </a:endParaRPr>
          </a:p>
        </p:txBody>
      </p:sp>
      <p:sp>
        <p:nvSpPr>
          <p:cNvPr id="14" name="Marcador de Posição do Texto 4">
            <a:extLst>
              <a:ext uri="{FF2B5EF4-FFF2-40B4-BE49-F238E27FC236}">
                <a16:creationId xmlns:a16="http://schemas.microsoft.com/office/drawing/2014/main" id="{78A3055A-916B-47BB-861A-7B3ED21D67D9}"/>
              </a:ext>
            </a:extLst>
          </p:cNvPr>
          <p:cNvSpPr txBox="1"/>
          <p:nvPr/>
        </p:nvSpPr>
        <p:spPr>
          <a:xfrm>
            <a:off x="2495550" y="1827697"/>
            <a:ext cx="8494272" cy="4833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2931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2720"/>
              </a:spcAft>
              <a:buFont typeface="Arial" panose="020B0604020202020204" pitchFamily="34" charset="0"/>
              <a:buNone/>
              <a:defRPr sz="2175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60985" indent="-260985" algn="l" defTabSz="82931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70" b="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1890" indent="-260985" algn="l" defTabSz="829310" rtl="0" eaLnBrk="1" latinLnBrk="0" hangingPunct="1">
              <a:lnSpc>
                <a:spcPts val="2360"/>
              </a:lnSpc>
              <a:spcBef>
                <a:spcPts val="0"/>
              </a:spcBef>
              <a:spcAft>
                <a:spcPts val="1635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1890" indent="0" algn="l" defTabSz="829310" rtl="0" eaLnBrk="1" latinLnBrk="0" hangingPunct="1">
              <a:lnSpc>
                <a:spcPts val="1635"/>
              </a:lnSpc>
              <a:spcBef>
                <a:spcPts val="0"/>
              </a:spcBef>
              <a:spcAft>
                <a:spcPts val="2175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1890" indent="-260985" algn="l" defTabSz="82931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9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555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210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865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20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720"/>
              </a:lnSpc>
              <a:spcAft>
                <a:spcPts val="1635"/>
              </a:spcAft>
              <a:defRPr/>
            </a:pPr>
            <a:r>
              <a:rPr lang="pt-PT" sz="2400" dirty="0">
                <a:solidFill>
                  <a:srgbClr val="56C3A4"/>
                </a:solidFill>
                <a:latin typeface="+mj-lt"/>
                <a:ea typeface="Roboto Mono"/>
                <a:cs typeface="Gilroy Light" panose="00000400000000000000" charset="0"/>
                <a:sym typeface="+mn-ea"/>
              </a:rPr>
              <a:t>Desenvolvimento de website </a:t>
            </a:r>
            <a:endParaRPr lang="pt-PT" sz="2400" b="1" dirty="0">
              <a:solidFill>
                <a:srgbClr val="56C3A4"/>
              </a:solidFill>
              <a:latin typeface="+mj-lt"/>
              <a:ea typeface="Roboto Mono"/>
              <a:cs typeface="Gilroy Light" panose="00000400000000000000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976741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A761FBD2-11B4-41EA-B59C-4F845B68070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E7E6E6">
                    <a:lumMod val="10000"/>
                  </a:srgbClr>
                </a:solidFill>
              </a:rPr>
              <a:pPr defTabSz="829544"/>
              <a:t>42</a:t>
            </a:fld>
            <a:r>
              <a:rPr lang="en-US">
                <a:solidFill>
                  <a:srgbClr val="E7E6E6">
                    <a:lumMod val="10000"/>
                  </a:srgbClr>
                </a:solidFill>
              </a:rPr>
              <a:t> |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:a16="http://schemas.microsoft.com/office/drawing/2014/main" id="{3B8A6107-9C46-40D3-A2DC-7ACC7D60FD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29DB1B3A-1443-490E-8FB5-4D8EC89D8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4" y="594081"/>
            <a:ext cx="3921166" cy="1021988"/>
          </a:xfrm>
        </p:spPr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2.</a:t>
            </a:r>
            <a:br>
              <a:rPr lang="pt-PT" dirty="0">
                <a:solidFill>
                  <a:srgbClr val="56C3A4"/>
                </a:solidFill>
              </a:rPr>
            </a:br>
            <a:r>
              <a:rPr lang="pt-PT" dirty="0"/>
              <a:t>website</a:t>
            </a:r>
            <a:br>
              <a:rPr lang="pt-PT" dirty="0">
                <a:solidFill>
                  <a:srgbClr val="56C3A4"/>
                </a:solidFill>
              </a:rPr>
            </a:br>
            <a:r>
              <a:rPr lang="pt-PT" dirty="0">
                <a:solidFill>
                  <a:srgbClr val="56C3A4"/>
                </a:solidFill>
              </a:rPr>
              <a:t>orçamento e prazos</a:t>
            </a:r>
          </a:p>
        </p:txBody>
      </p:sp>
      <p:sp>
        <p:nvSpPr>
          <p:cNvPr id="8" name="Marcador de Posição de Conteúdo 9">
            <a:extLst>
              <a:ext uri="{FF2B5EF4-FFF2-40B4-BE49-F238E27FC236}">
                <a16:creationId xmlns:a16="http://schemas.microsoft.com/office/drawing/2014/main" id="{704F19A9-95C7-44E0-B04F-ACBEA9E48F3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495550" y="2360613"/>
            <a:ext cx="8640762" cy="4923744"/>
          </a:xfrm>
        </p:spPr>
        <p:txBody>
          <a:bodyPr/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PT" sz="1600" b="1" dirty="0">
                <a:solidFill>
                  <a:srgbClr val="262626"/>
                </a:solidFill>
                <a:latin typeface="+mj-lt"/>
                <a:cs typeface="Gilroy Light" panose="00000400000000000000" charset="0"/>
                <a:sym typeface="+mn-ea"/>
              </a:rPr>
              <a:t>Tradução website (por idioma)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PT" sz="1600" dirty="0">
                <a:solidFill>
                  <a:schemeClr val="tx1"/>
                </a:solidFill>
                <a:latin typeface="+mj-lt"/>
                <a:cs typeface="Gilroy Light" panose="00000400000000000000" charset="0"/>
                <a:sym typeface="+mn-ea"/>
              </a:rPr>
              <a:t>Total: XXX€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pt-PT" sz="1600" b="1" dirty="0">
              <a:solidFill>
                <a:srgbClr val="262626"/>
              </a:solidFill>
              <a:latin typeface="+mj-lt"/>
              <a:cs typeface="Gilroy Light" panose="00000400000000000000" charset="0"/>
              <a:sym typeface="+mn-ea"/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PT" sz="1600" b="1" dirty="0">
                <a:solidFill>
                  <a:srgbClr val="262626"/>
                </a:solidFill>
                <a:latin typeface="+mj-lt"/>
                <a:cs typeface="Gilroy Light" panose="00000400000000000000" charset="0"/>
                <a:sym typeface="+mn-ea"/>
              </a:rPr>
              <a:t>Automatismos de Marketing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PT" sz="1600" dirty="0">
                <a:solidFill>
                  <a:schemeClr val="tx1"/>
                </a:solidFill>
                <a:latin typeface="+mj-lt"/>
                <a:cs typeface="Gilroy Light" panose="00000400000000000000" charset="0"/>
                <a:sym typeface="+mn-ea"/>
              </a:rPr>
              <a:t>Implementação + carrinhos abandonados - Total: 560€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pt-PT" sz="1600" dirty="0">
              <a:solidFill>
                <a:srgbClr val="262626"/>
              </a:solidFill>
              <a:latin typeface="+mj-lt"/>
              <a:cs typeface="Gilroy Light" panose="00000400000000000000" charset="0"/>
              <a:sym typeface="+mn-ea"/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PT" sz="1600" b="1" dirty="0">
                <a:solidFill>
                  <a:srgbClr val="262626"/>
                </a:solidFill>
                <a:latin typeface="+mj-lt"/>
                <a:cs typeface="Gilroy Light" panose="00000400000000000000" charset="0"/>
                <a:sym typeface="+mn-ea"/>
              </a:rPr>
              <a:t>Serviço de monitorização e manutenção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PT" sz="1600" dirty="0">
                <a:solidFill>
                  <a:schemeClr val="tx1"/>
                </a:solidFill>
                <a:latin typeface="+mj-lt"/>
                <a:cs typeface="Gilroy Light" panose="00000400000000000000" charset="0"/>
                <a:sym typeface="+mn-ea"/>
              </a:rPr>
              <a:t>Total: 29,90€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pt-PT" sz="1600" b="1" dirty="0">
              <a:solidFill>
                <a:srgbClr val="262626"/>
              </a:solidFill>
              <a:latin typeface="+mj-lt"/>
              <a:cs typeface="Gilroy Light" panose="00000400000000000000" charset="0"/>
              <a:sym typeface="+mn-ea"/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PT" sz="1600" b="1" dirty="0">
                <a:solidFill>
                  <a:srgbClr val="262626"/>
                </a:solidFill>
                <a:latin typeface="+mj-lt"/>
                <a:cs typeface="Gilroy Light" panose="00000400000000000000" charset="0"/>
                <a:sym typeface="+mn-ea"/>
              </a:rPr>
              <a:t>Serviço de desenvolvimento e otimização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PT" sz="1600" dirty="0">
                <a:solidFill>
                  <a:schemeClr val="tx1"/>
                </a:solidFill>
                <a:latin typeface="+mj-lt"/>
                <a:cs typeface="Gilroy Light" panose="00000400000000000000" charset="0"/>
                <a:sym typeface="+mn-ea"/>
              </a:rPr>
              <a:t>Pacote de 10h - 40€/h</a:t>
            </a:r>
          </a:p>
          <a:p>
            <a:pPr marL="0" indent="0" algn="l">
              <a:lnSpc>
                <a:spcPct val="100000"/>
              </a:lnSpc>
              <a:spcAft>
                <a:spcPts val="600"/>
              </a:spcAft>
              <a:buNone/>
            </a:pPr>
            <a:r>
              <a:rPr lang="pt-PT" sz="1600" dirty="0">
                <a:solidFill>
                  <a:schemeClr val="tx1"/>
                </a:solidFill>
                <a:latin typeface="+mj-lt"/>
                <a:cs typeface="Gilroy Light" panose="00000400000000000000" charset="0"/>
                <a:sym typeface="+mn-ea"/>
              </a:rPr>
              <a:t>Pacote de 20h - 37,50€/h</a:t>
            </a:r>
          </a:p>
          <a:p>
            <a:pPr marL="0" indent="0" algn="l">
              <a:lnSpc>
                <a:spcPct val="100000"/>
              </a:lnSpc>
              <a:spcAft>
                <a:spcPts val="600"/>
              </a:spcAft>
              <a:buNone/>
            </a:pPr>
            <a:endParaRPr lang="pt-PT" sz="1600" dirty="0">
              <a:solidFill>
                <a:schemeClr val="tx1"/>
              </a:solidFill>
              <a:latin typeface="+mj-lt"/>
              <a:cs typeface="Gilroy Light" panose="00000400000000000000" charset="0"/>
              <a:sym typeface="+mn-ea"/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PT" sz="1600" b="1" dirty="0">
                <a:solidFill>
                  <a:srgbClr val="262626"/>
                </a:solidFill>
                <a:latin typeface="+mj-lt"/>
                <a:cs typeface="Gilroy Light" panose="00000400000000000000" charset="0"/>
                <a:sym typeface="+mn-ea"/>
              </a:rPr>
              <a:t>SEO (Search </a:t>
            </a:r>
            <a:r>
              <a:rPr lang="pt-PT" sz="1600" b="1" dirty="0" err="1">
                <a:solidFill>
                  <a:srgbClr val="262626"/>
                </a:solidFill>
                <a:latin typeface="+mj-lt"/>
                <a:cs typeface="Gilroy Light" panose="00000400000000000000" charset="0"/>
                <a:sym typeface="+mn-ea"/>
              </a:rPr>
              <a:t>Engine</a:t>
            </a:r>
            <a:r>
              <a:rPr lang="pt-PT" sz="1600" b="1" dirty="0">
                <a:solidFill>
                  <a:srgbClr val="262626"/>
                </a:solidFill>
                <a:latin typeface="+mj-lt"/>
                <a:cs typeface="Gilroy Light" panose="00000400000000000000" charset="0"/>
                <a:sym typeface="+mn-ea"/>
              </a:rPr>
              <a:t> </a:t>
            </a:r>
            <a:r>
              <a:rPr lang="pt-PT" sz="1600" b="1" dirty="0" err="1">
                <a:solidFill>
                  <a:srgbClr val="262626"/>
                </a:solidFill>
                <a:latin typeface="+mj-lt"/>
                <a:cs typeface="Gilroy Light" panose="00000400000000000000" charset="0"/>
                <a:sym typeface="+mn-ea"/>
              </a:rPr>
              <a:t>Otimization</a:t>
            </a:r>
            <a:r>
              <a:rPr lang="pt-PT" sz="1600" b="1" dirty="0">
                <a:solidFill>
                  <a:srgbClr val="262626"/>
                </a:solidFill>
                <a:latin typeface="+mj-lt"/>
                <a:cs typeface="Gilroy Light" panose="00000400000000000000" charset="0"/>
                <a:sym typeface="+mn-ea"/>
              </a:rPr>
              <a:t>)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PT" sz="1600" dirty="0">
                <a:solidFill>
                  <a:schemeClr val="tx1"/>
                </a:solidFill>
                <a:latin typeface="+mj-lt"/>
                <a:cs typeface="Gilroy Light" panose="00000400000000000000" charset="0"/>
                <a:sym typeface="+mn-ea"/>
              </a:rPr>
              <a:t>Total: XXX€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pt-PT" sz="1600" b="1" dirty="0">
              <a:solidFill>
                <a:srgbClr val="262626"/>
              </a:solidFill>
              <a:latin typeface="+mj-lt"/>
              <a:cs typeface="Gilroy Light" panose="00000400000000000000" charset="0"/>
              <a:sym typeface="+mn-ea"/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pt-PT" sz="1600" dirty="0">
              <a:solidFill>
                <a:srgbClr val="262626"/>
              </a:solidFill>
              <a:latin typeface="+mj-lt"/>
              <a:cs typeface="Gilroy Light" panose="00000400000000000000" charset="0"/>
              <a:sym typeface="+mn-ea"/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pt-PT" sz="1600" dirty="0">
              <a:solidFill>
                <a:srgbClr val="262626"/>
              </a:solidFill>
              <a:latin typeface="+mj-lt"/>
              <a:cs typeface="Gilroy Light" panose="00000400000000000000" charset="0"/>
              <a:sym typeface="+mn-ea"/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pt-PT" sz="1600" b="1" dirty="0">
              <a:solidFill>
                <a:srgbClr val="262626"/>
              </a:solidFill>
              <a:latin typeface="+mj-lt"/>
              <a:cs typeface="Gilroy Light" panose="00000400000000000000" charset="0"/>
              <a:sym typeface="+mn-ea"/>
            </a:endParaRPr>
          </a:p>
          <a:p>
            <a:pPr marL="0" indent="0" algn="l">
              <a:lnSpc>
                <a:spcPct val="100000"/>
              </a:lnSpc>
              <a:spcAft>
                <a:spcPts val="600"/>
              </a:spcAft>
              <a:buNone/>
            </a:pPr>
            <a:endParaRPr lang="pt-PT" sz="1600" b="1" dirty="0">
              <a:solidFill>
                <a:srgbClr val="262626"/>
              </a:solidFill>
              <a:latin typeface="+mj-lt"/>
              <a:cs typeface="Gilroy Light" panose="00000400000000000000" charset="0"/>
              <a:sym typeface="+mn-ea"/>
            </a:endParaRPr>
          </a:p>
          <a:p>
            <a:pPr marL="0" indent="0" algn="l">
              <a:lnSpc>
                <a:spcPct val="100000"/>
              </a:lnSpc>
              <a:spcAft>
                <a:spcPts val="600"/>
              </a:spcAft>
              <a:buNone/>
            </a:pPr>
            <a:endParaRPr lang="pt-PT" sz="1600" b="1" dirty="0">
              <a:solidFill>
                <a:srgbClr val="262626"/>
              </a:solidFill>
              <a:latin typeface="+mj-lt"/>
              <a:cs typeface="Gilroy Light" panose="00000400000000000000" charset="0"/>
              <a:sym typeface="+mn-ea"/>
            </a:endParaRPr>
          </a:p>
          <a:p>
            <a:pPr marL="0" algn="l">
              <a:lnSpc>
                <a:spcPct val="100000"/>
              </a:lnSpc>
              <a:spcAft>
                <a:spcPts val="600"/>
              </a:spcAft>
            </a:pPr>
            <a:endParaRPr lang="pt-PT" sz="1600" dirty="0">
              <a:solidFill>
                <a:srgbClr val="262626"/>
              </a:solidFill>
              <a:latin typeface="+mj-lt"/>
              <a:cs typeface="Gilroy Light" panose="00000400000000000000" charset="0"/>
              <a:sym typeface="+mn-ea"/>
            </a:endParaRPr>
          </a:p>
          <a:p>
            <a:endParaRPr lang="pt-PT" sz="2000" dirty="0">
              <a:latin typeface="+mj-lt"/>
            </a:endParaRPr>
          </a:p>
        </p:txBody>
      </p:sp>
      <p:pic>
        <p:nvPicPr>
          <p:cNvPr id="9" name="Marcador de Posição da Imagem 11">
            <a:hlinkClick r:id="rId2"/>
            <a:extLst>
              <a:ext uri="{FF2B5EF4-FFF2-40B4-BE49-F238E27FC236}">
                <a16:creationId xmlns:a16="http://schemas.microsoft.com/office/drawing/2014/main" id="{308248FB-953F-4DC0-A38B-FB0FA67869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473" b="10473"/>
          <a:stretch>
            <a:fillRect/>
          </a:stretch>
        </p:blipFill>
        <p:spPr>
          <a:xfrm>
            <a:off x="10319520" y="809896"/>
            <a:ext cx="1080000" cy="177075"/>
          </a:xfrm>
          <a:prstGeom prst="rect">
            <a:avLst/>
          </a:prstGeom>
        </p:spPr>
      </p:pic>
      <p:sp>
        <p:nvSpPr>
          <p:cNvPr id="10" name="Marcador de Posição do Texto 4">
            <a:extLst>
              <a:ext uri="{FF2B5EF4-FFF2-40B4-BE49-F238E27FC236}">
                <a16:creationId xmlns:a16="http://schemas.microsoft.com/office/drawing/2014/main" id="{DEF2014E-028D-4626-8A44-1D069FD0FE68}"/>
              </a:ext>
            </a:extLst>
          </p:cNvPr>
          <p:cNvSpPr txBox="1"/>
          <p:nvPr/>
        </p:nvSpPr>
        <p:spPr>
          <a:xfrm>
            <a:off x="2495550" y="1827697"/>
            <a:ext cx="8494272" cy="443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2931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2720"/>
              </a:spcAft>
              <a:buFont typeface="Arial" panose="020B0604020202020204" pitchFamily="34" charset="0"/>
              <a:buNone/>
              <a:defRPr sz="2175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60985" indent="-260985" algn="l" defTabSz="82931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70" b="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1890" indent="-260985" algn="l" defTabSz="829310" rtl="0" eaLnBrk="1" latinLnBrk="0" hangingPunct="1">
              <a:lnSpc>
                <a:spcPts val="2360"/>
              </a:lnSpc>
              <a:spcBef>
                <a:spcPts val="0"/>
              </a:spcBef>
              <a:spcAft>
                <a:spcPts val="1635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1890" indent="0" algn="l" defTabSz="829310" rtl="0" eaLnBrk="1" latinLnBrk="0" hangingPunct="1">
              <a:lnSpc>
                <a:spcPts val="1635"/>
              </a:lnSpc>
              <a:spcBef>
                <a:spcPts val="0"/>
              </a:spcBef>
              <a:spcAft>
                <a:spcPts val="2175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1890" indent="-260985" algn="l" defTabSz="82931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9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555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210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865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20" indent="-207645" algn="l" defTabSz="829310" rtl="0" eaLnBrk="1" latinLnBrk="0" hangingPunct="1">
              <a:lnSpc>
                <a:spcPct val="90000"/>
              </a:lnSpc>
              <a:spcBef>
                <a:spcPts val="455"/>
              </a:spcBef>
              <a:buFont typeface="Arial" panose="020B0604020202020204" pitchFamily="34" charset="0"/>
              <a:buChar char="•"/>
              <a:defRPr sz="1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720"/>
              </a:lnSpc>
              <a:spcAft>
                <a:spcPts val="1635"/>
              </a:spcAft>
              <a:defRPr/>
            </a:pPr>
            <a:r>
              <a:rPr lang="pt-PT" sz="2400" dirty="0">
                <a:solidFill>
                  <a:srgbClr val="56C3A4"/>
                </a:solidFill>
                <a:latin typeface="+mj-lt"/>
                <a:ea typeface="Roboto Mono"/>
                <a:cs typeface="Gilroy Light" panose="00000400000000000000" charset="0"/>
                <a:sym typeface="+mn-ea"/>
              </a:rPr>
              <a:t>Opcionais</a:t>
            </a:r>
            <a:endParaRPr lang="pt-PT" sz="2400" dirty="0">
              <a:solidFill>
                <a:srgbClr val="56C3A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118204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C3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5">
            <a:extLst>
              <a:ext uri="{FF2B5EF4-FFF2-40B4-BE49-F238E27FC236}">
                <a16:creationId xmlns:a16="http://schemas.microsoft.com/office/drawing/2014/main" id="{5488CBA8-6BEB-4F7E-9C31-8DAB8EEC0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2.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chemeClr val="bg1"/>
                </a:solidFill>
              </a:rPr>
              <a:t>website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/>
              <a:t>proposta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ABBA6E91-05C1-4A8C-AD56-D1B7B628C5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19302" y="1600200"/>
            <a:ext cx="10173600" cy="4522808"/>
          </a:xfrm>
        </p:spPr>
        <p:txBody>
          <a:bodyPr anchor="ctr" anchorCtr="0"/>
          <a:lstStyle/>
          <a:p>
            <a:pPr>
              <a:lnSpc>
                <a:spcPts val="8000"/>
              </a:lnSpc>
              <a:spcAft>
                <a:spcPts val="1200"/>
              </a:spcAft>
            </a:pPr>
            <a:r>
              <a:rPr lang="pt-PT" sz="11000" b="1" dirty="0">
                <a:solidFill>
                  <a:schemeClr val="bg1"/>
                </a:solidFill>
              </a:rPr>
              <a:t>servidor</a:t>
            </a:r>
          </a:p>
        </p:txBody>
      </p:sp>
    </p:spTree>
    <p:extLst>
      <p:ext uri="{BB962C8B-B14F-4D97-AF65-F5344CB8AC3E}">
        <p14:creationId xmlns:p14="http://schemas.microsoft.com/office/powerpoint/2010/main" val="38374689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371713BC-F604-4D73-A305-01D82861A3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56C3A4"/>
                </a:solidFill>
              </a:rPr>
              <a:t>WEBSITE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10" name="Marcador de Posição de Conteúdo 9">
            <a:extLst>
              <a:ext uri="{FF2B5EF4-FFF2-40B4-BE49-F238E27FC236}">
                <a16:creationId xmlns:a16="http://schemas.microsoft.com/office/drawing/2014/main" id="{403A8F33-5106-4930-9F7A-B9C3DC151A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pPr marL="1188000" indent="0">
              <a:lnSpc>
                <a:spcPct val="100000"/>
              </a:lnSpc>
              <a:spcAft>
                <a:spcPts val="1200"/>
              </a:spcAft>
              <a:buClr>
                <a:srgbClr val="2079F7"/>
              </a:buClr>
              <a:buSzPts val="1800"/>
              <a:buNone/>
            </a:pPr>
            <a:r>
              <a:rPr lang="pt-PT" sz="2400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VPS (Virtual </a:t>
            </a:r>
            <a:r>
              <a:rPr lang="pt-PT" sz="2400" dirty="0" err="1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Private</a:t>
            </a:r>
            <a:r>
              <a:rPr lang="pt-PT" sz="2400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 Server) Hosting</a:t>
            </a:r>
          </a:p>
          <a:p>
            <a:pPr marL="1188000" indent="0">
              <a:lnSpc>
                <a:spcPts val="2600"/>
              </a:lnSpc>
              <a:spcAft>
                <a:spcPts val="1800"/>
              </a:spcAft>
              <a:buClr>
                <a:srgbClr val="2079F7"/>
              </a:buClr>
              <a:buSzPts val="1800"/>
              <a:buNone/>
            </a:pPr>
            <a:r>
              <a:rPr lang="pt-PT" sz="2000" dirty="0">
                <a:solidFill>
                  <a:schemeClr val="dk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Este serviço divide um único servidor físico em diversos servidores totalmente isolados, logo os recursos alocados não são divididos com outros websites. Desta forma, o website não será impactado pelo mau comportamento de outros websites, como é comum noutros tipos de alojamentos, garantindo maior estabilidade, segurança e velocidade. Este alojamento permite escalar os recursos à mesma velocidade a que o seu negocio cresce.</a:t>
            </a:r>
          </a:p>
          <a:p>
            <a:pPr marL="1188000" indent="0">
              <a:lnSpc>
                <a:spcPts val="2600"/>
              </a:lnSpc>
              <a:spcAft>
                <a:spcPts val="1800"/>
              </a:spcAft>
              <a:buClr>
                <a:srgbClr val="2079F7"/>
              </a:buClr>
              <a:buSzPts val="1800"/>
              <a:buNone/>
            </a:pPr>
            <a:endParaRPr lang="pt-PT" sz="2000" dirty="0">
              <a:solidFill>
                <a:schemeClr val="dk1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 marL="1188000" indent="0">
              <a:lnSpc>
                <a:spcPts val="2600"/>
              </a:lnSpc>
              <a:spcAft>
                <a:spcPts val="1800"/>
              </a:spcAft>
              <a:buClr>
                <a:srgbClr val="2079F7"/>
              </a:buClr>
              <a:buSzPts val="1800"/>
              <a:buNone/>
            </a:pPr>
            <a:r>
              <a:rPr lang="pt-PT" sz="2000" dirty="0">
                <a:solidFill>
                  <a:schemeClr val="dk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Este serviço tem um valor de 295€ + IVA anuais. </a:t>
            </a:r>
          </a:p>
          <a:p>
            <a:pPr marL="1152000" indent="0">
              <a:lnSpc>
                <a:spcPts val="2600"/>
              </a:lnSpc>
              <a:spcAft>
                <a:spcPts val="1800"/>
              </a:spcAft>
              <a:buClr>
                <a:srgbClr val="2079F7"/>
              </a:buClr>
              <a:buSzPts val="1800"/>
              <a:buNone/>
            </a:pPr>
            <a:endParaRPr lang="pt-PT" sz="2000" dirty="0">
              <a:solidFill>
                <a:schemeClr val="dk1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 marL="1440000" indent="-288000">
              <a:lnSpc>
                <a:spcPts val="2600"/>
              </a:lnSpc>
              <a:spcAft>
                <a:spcPts val="1800"/>
              </a:spcAft>
              <a:buClr>
                <a:srgbClr val="2079F7"/>
              </a:buClr>
              <a:buSzPts val="1800"/>
              <a:buFont typeface="Arial" panose="020B0604020202020204" pitchFamily="34" charset="0"/>
              <a:buChar char="•"/>
            </a:pPr>
            <a:endParaRPr lang="pt-PT" sz="2000" dirty="0">
              <a:solidFill>
                <a:schemeClr val="dk1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 marL="0" marR="0" lvl="0" indent="0" algn="l" defTabSz="829544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lang="pt-PT" sz="2000" dirty="0">
              <a:solidFill>
                <a:srgbClr val="1F7BFF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 marL="0" marR="0" lvl="0" indent="0" algn="l" defTabSz="829544" rtl="0" eaLnBrk="1" fontAlgn="auto" latinLnBrk="0" hangingPunct="1">
              <a:lnSpc>
                <a:spcPts val="2540"/>
              </a:lnSpc>
              <a:spcBef>
                <a:spcPts val="0"/>
              </a:spcBef>
              <a:spcAft>
                <a:spcPts val="1633"/>
              </a:spcAft>
              <a:buClr>
                <a:srgbClr val="2981F5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PT" sz="2000" b="0" i="0" u="none" strike="noStrike" kern="1200" cap="none" spc="0" normalizeH="0" baseline="0" noProof="0" dirty="0">
              <a:ln>
                <a:noFill/>
              </a:ln>
              <a:solidFill>
                <a:srgbClr val="1F7BFF"/>
              </a:solidFill>
              <a:effectLst/>
              <a:uLnTx/>
              <a:uFillTx/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 marL="0" marR="0" lvl="0" indent="0" algn="l" defTabSz="829544" rtl="0" eaLnBrk="1" fontAlgn="auto" latinLnBrk="0" hangingPunct="1">
              <a:lnSpc>
                <a:spcPts val="2540"/>
              </a:lnSpc>
              <a:spcBef>
                <a:spcPts val="0"/>
              </a:spcBef>
              <a:spcAft>
                <a:spcPts val="1633"/>
              </a:spcAft>
              <a:buClr>
                <a:srgbClr val="2981F5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PT" sz="2000" b="0" i="0" u="none" strike="noStrike" kern="1200" cap="none" spc="0" normalizeH="0" baseline="0" noProof="0" dirty="0">
              <a:ln>
                <a:noFill/>
              </a:ln>
              <a:solidFill>
                <a:srgbClr val="1F7B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440000" indent="-288000">
              <a:lnSpc>
                <a:spcPct val="100000"/>
              </a:lnSpc>
              <a:spcAft>
                <a:spcPts val="1200"/>
              </a:spcAft>
              <a:buClr>
                <a:srgbClr val="2079F7"/>
              </a:buClr>
              <a:buSzPts val="1800"/>
              <a:buFont typeface="Arial" panose="020B0604020202020204" pitchFamily="34" charset="0"/>
              <a:buChar char="•"/>
            </a:pPr>
            <a:endParaRPr lang="pt-PT" sz="1800" dirty="0">
              <a:solidFill>
                <a:schemeClr val="dk1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7A6E3E32-1423-4216-BE36-11DB98E93E8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44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7" name="Título 9">
            <a:extLst>
              <a:ext uri="{FF2B5EF4-FFF2-40B4-BE49-F238E27FC236}">
                <a16:creationId xmlns:a16="http://schemas.microsoft.com/office/drawing/2014/main" id="{7E88A467-4A0D-429D-A2F2-0D678E311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2.</a:t>
            </a:r>
            <a:br>
              <a:rPr lang="pt-PT" dirty="0"/>
            </a:br>
            <a:r>
              <a:rPr lang="pt-PT" dirty="0"/>
              <a:t>servidor</a:t>
            </a:r>
            <a:br>
              <a:rPr lang="pt-PT" dirty="0"/>
            </a:br>
            <a:r>
              <a:rPr lang="pt-PT" dirty="0">
                <a:solidFill>
                  <a:srgbClr val="56C3A4"/>
                </a:solidFill>
              </a:rPr>
              <a:t>proposta servidor</a:t>
            </a:r>
          </a:p>
        </p:txBody>
      </p:sp>
      <p:pic>
        <p:nvPicPr>
          <p:cNvPr id="8" name="Marcador de Posição da Imagem 11">
            <a:hlinkClick r:id="rId2"/>
            <a:extLst>
              <a:ext uri="{FF2B5EF4-FFF2-40B4-BE49-F238E27FC236}">
                <a16:creationId xmlns:a16="http://schemas.microsoft.com/office/drawing/2014/main" id="{6A3AEE9E-ED1F-45D3-B440-04F50CB151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473" b="10473"/>
          <a:stretch>
            <a:fillRect/>
          </a:stretch>
        </p:blipFill>
        <p:spPr>
          <a:xfrm>
            <a:off x="10319520" y="824955"/>
            <a:ext cx="1080000" cy="177075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D31E92F4-2F27-4D3D-91F4-0993AB8F062B}"/>
              </a:ext>
            </a:extLst>
          </p:cNvPr>
          <p:cNvSpPr txBox="1"/>
          <p:nvPr/>
        </p:nvSpPr>
        <p:spPr>
          <a:xfrm>
            <a:off x="3048000" y="6703618"/>
            <a:ext cx="8351525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 algn="r"/>
            <a:r>
              <a:rPr lang="pt-PT" sz="1200" dirty="0">
                <a:solidFill>
                  <a:schemeClr val="dk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 Link&amp;Grow não se responsabiliza pela velocidade, estabilidade e segurança do website, quando esta escolha não provem de nós.</a:t>
            </a:r>
          </a:p>
        </p:txBody>
      </p:sp>
    </p:spTree>
    <p:extLst>
      <p:ext uri="{BB962C8B-B14F-4D97-AF65-F5344CB8AC3E}">
        <p14:creationId xmlns:p14="http://schemas.microsoft.com/office/powerpoint/2010/main" val="34121448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371713BC-F604-4D73-A305-01D82861A3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7A6E3E32-1423-4216-BE36-11DB98E93E8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45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7" name="Título 9">
            <a:extLst>
              <a:ext uri="{FF2B5EF4-FFF2-40B4-BE49-F238E27FC236}">
                <a16:creationId xmlns:a16="http://schemas.microsoft.com/office/drawing/2014/main" id="{7E88A467-4A0D-429D-A2F2-0D678E31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4" y="584552"/>
            <a:ext cx="3921166" cy="1021988"/>
          </a:xfrm>
        </p:spPr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2.</a:t>
            </a:r>
            <a:br>
              <a:rPr lang="pt-PT" dirty="0">
                <a:solidFill>
                  <a:srgbClr val="56C3A4"/>
                </a:solidFill>
              </a:rPr>
            </a:br>
            <a:r>
              <a:rPr lang="pt-PT" dirty="0">
                <a:solidFill>
                  <a:schemeClr val="bg2">
                    <a:lumMod val="10000"/>
                  </a:schemeClr>
                </a:solidFill>
              </a:rPr>
              <a:t>servidor</a:t>
            </a:r>
            <a:br>
              <a:rPr lang="pt-PT" dirty="0">
                <a:solidFill>
                  <a:srgbClr val="56C3A4"/>
                </a:solidFill>
              </a:rPr>
            </a:br>
            <a:r>
              <a:rPr lang="pt-PT" dirty="0">
                <a:solidFill>
                  <a:srgbClr val="56C3A4"/>
                </a:solidFill>
              </a:rPr>
              <a:t>caraterísticas do servidor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D695880-3883-48D6-9DBA-667599F82A84}"/>
              </a:ext>
            </a:extLst>
          </p:cNvPr>
          <p:cNvSpPr txBox="1"/>
          <p:nvPr/>
        </p:nvSpPr>
        <p:spPr>
          <a:xfrm>
            <a:off x="2495549" y="2323714"/>
            <a:ext cx="8640763" cy="4045834"/>
          </a:xfrm>
          <a:prstGeom prst="rect">
            <a:avLst/>
          </a:prstGeom>
          <a:noFill/>
        </p:spPr>
        <p:txBody>
          <a:bodyPr wrap="square" numCol="2">
            <a:noAutofit/>
          </a:bodyPr>
          <a:lstStyle/>
          <a:p>
            <a:pPr marL="288000" marR="0" lvl="0" indent="-28800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800"/>
              </a:spcAft>
              <a:buClr>
                <a:srgbClr val="56C3A4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pt-PT" dirty="0">
                <a:solidFill>
                  <a:srgbClr val="000000"/>
                </a:solidFill>
                <a:latin typeface="+mj-lt"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1</a:t>
            </a:r>
            <a:r>
              <a:rPr kumimoji="0" lang="pt-P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 Core AMD EPYC 7702</a:t>
            </a:r>
          </a:p>
          <a:p>
            <a:pPr marL="288000" marR="0" lvl="0" indent="-28800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800"/>
              </a:spcAft>
              <a:buClr>
                <a:srgbClr val="56C3A4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pt-PT" dirty="0">
                <a:solidFill>
                  <a:srgbClr val="000000"/>
                </a:solidFill>
                <a:latin typeface="+mj-lt"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2 GB RAM DDR4 ECC</a:t>
            </a:r>
          </a:p>
          <a:p>
            <a:pPr marL="288000" marR="0" lvl="0" indent="-28800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800"/>
              </a:spcAft>
              <a:buClr>
                <a:srgbClr val="56C3A4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50 GB Espaço SSD </a:t>
            </a:r>
            <a:r>
              <a:rPr kumimoji="0" lang="pt-PT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NVMe</a:t>
            </a:r>
            <a:endParaRPr kumimoji="0" lang="pt-PT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Roboto" panose="02000000000000000000"/>
              <a:cs typeface="Gilroy Light" panose="00000400000000000000" charset="0"/>
              <a:sym typeface="Roboto" panose="02000000000000000000"/>
            </a:endParaRPr>
          </a:p>
          <a:p>
            <a:pPr marL="288000" marR="0" lvl="0" indent="-28800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800"/>
              </a:spcAft>
              <a:buClr>
                <a:srgbClr val="56C3A4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pt-PT" dirty="0">
                <a:solidFill>
                  <a:srgbClr val="000000"/>
                </a:solidFill>
                <a:latin typeface="+mj-lt"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2,5Gbps Largura de banda</a:t>
            </a:r>
          </a:p>
          <a:p>
            <a:pPr marL="288000" marR="0" lvl="0" indent="-28800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800"/>
              </a:spcAft>
              <a:buClr>
                <a:srgbClr val="56C3A4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Alojamento para 1 Website + 1 Ambiente de testes</a:t>
            </a:r>
          </a:p>
          <a:p>
            <a:pPr marL="288000" marR="0" lvl="0" indent="-28800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800"/>
              </a:spcAft>
              <a:buClr>
                <a:srgbClr val="56C3A4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Largura de banda mensal ilimitada</a:t>
            </a:r>
          </a:p>
          <a:p>
            <a:pPr marL="288000" marR="0" lvl="0" indent="-28800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800"/>
              </a:spcAft>
              <a:buClr>
                <a:srgbClr val="56C3A4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Contas de Email ilimitadas</a:t>
            </a:r>
          </a:p>
          <a:p>
            <a:pPr marL="288000" marR="0" lvl="0" indent="-28800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800"/>
              </a:spcAft>
              <a:buClr>
                <a:srgbClr val="56C3A4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1 Certificado SSL gratuito</a:t>
            </a:r>
          </a:p>
          <a:p>
            <a:pPr marL="288000" marR="0" lvl="0" indent="-28800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800"/>
              </a:spcAft>
              <a:buClr>
                <a:srgbClr val="56C3A4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Roboto" panose="02000000000000000000"/>
                <a:cs typeface="Gilroy ExtraBold" panose="00000900000000000000" charset="0"/>
                <a:sym typeface="Roboto" panose="02000000000000000000"/>
              </a:rPr>
              <a:t>Versão de PHP mais recente</a:t>
            </a:r>
          </a:p>
          <a:p>
            <a:pPr marL="288000" marR="0" lvl="0" indent="-28800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800"/>
              </a:spcAft>
              <a:buClr>
                <a:srgbClr val="56C3A4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Roboto" panose="02000000000000000000"/>
                <a:cs typeface="Gilroy ExtraBold" panose="00000900000000000000" charset="0"/>
                <a:sym typeface="Roboto" panose="02000000000000000000"/>
              </a:rPr>
              <a:t>Firewalls</a:t>
            </a:r>
            <a:r>
              <a:rPr kumimoji="0" lang="pt-P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Roboto" panose="02000000000000000000"/>
                <a:cs typeface="Gilroy ExtraBold" panose="00000900000000000000" charset="0"/>
                <a:sym typeface="Roboto" panose="02000000000000000000"/>
              </a:rPr>
              <a:t> Dedicados</a:t>
            </a:r>
          </a:p>
          <a:p>
            <a:pPr marL="288000" marR="0" lvl="0" indent="-28800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800"/>
              </a:spcAft>
              <a:buClr>
                <a:srgbClr val="56C3A4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pt-PT" dirty="0">
                <a:solidFill>
                  <a:srgbClr val="000000"/>
                </a:solidFill>
                <a:latin typeface="+mj-lt"/>
                <a:ea typeface="Roboto" panose="02000000000000000000"/>
                <a:cs typeface="Gilroy ExtraBold" panose="00000900000000000000" charset="0"/>
                <a:sym typeface="Roboto" panose="02000000000000000000"/>
              </a:rPr>
              <a:t>Otimização com caches</a:t>
            </a:r>
          </a:p>
          <a:p>
            <a:pPr marL="288000" marR="0" lvl="0" indent="-28800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800"/>
              </a:spcAft>
              <a:buClr>
                <a:srgbClr val="56C3A4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Roboto" panose="02000000000000000000"/>
                <a:cs typeface="Gilroy ExtraBold" panose="00000900000000000000" charset="0"/>
                <a:sym typeface="Roboto" panose="02000000000000000000"/>
              </a:rPr>
              <a:t>Backups diários</a:t>
            </a:r>
          </a:p>
          <a:p>
            <a:pPr marL="288000" marR="0" lvl="0" indent="-28800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800"/>
              </a:spcAft>
              <a:buClr>
                <a:srgbClr val="56C3A4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pt-PT" dirty="0">
                <a:solidFill>
                  <a:srgbClr val="000000"/>
                </a:solidFill>
                <a:latin typeface="+mj-lt"/>
                <a:ea typeface="Roboto" panose="02000000000000000000"/>
                <a:cs typeface="Gilroy ExtraBold" panose="00000900000000000000" charset="0"/>
                <a:sym typeface="Roboto" panose="02000000000000000000"/>
              </a:rPr>
              <a:t>Monitorização 24h</a:t>
            </a:r>
            <a:endParaRPr kumimoji="0" lang="pt-PT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Roboto" panose="02000000000000000000"/>
              <a:cs typeface="Gilroy ExtraBold" panose="00000900000000000000" charset="0"/>
              <a:sym typeface="Roboto" panose="02000000000000000000"/>
            </a:endParaRPr>
          </a:p>
        </p:txBody>
      </p:sp>
      <p:pic>
        <p:nvPicPr>
          <p:cNvPr id="9" name="Marcador de Posição da Imagem 11">
            <a:hlinkClick r:id="rId2"/>
            <a:extLst>
              <a:ext uri="{FF2B5EF4-FFF2-40B4-BE49-F238E27FC236}">
                <a16:creationId xmlns:a16="http://schemas.microsoft.com/office/drawing/2014/main" id="{ABDFC68D-2063-4854-8EF0-909D6893E1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473" b="10473"/>
          <a:stretch>
            <a:fillRect/>
          </a:stretch>
        </p:blipFill>
        <p:spPr>
          <a:xfrm>
            <a:off x="10319520" y="824955"/>
            <a:ext cx="1080000" cy="17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3043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DEE49D80-0AB3-4D65-8C79-3A24479CFA4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46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F5A85C85-B385-47C5-AAA3-0DD255389C7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76939464-57D3-4473-9EC0-BA406EDA4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90661"/>
            <a:ext cx="3061675" cy="1021988"/>
          </a:xfrm>
        </p:spPr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2.</a:t>
            </a:r>
            <a:br>
              <a:rPr lang="pt-PT" dirty="0"/>
            </a:br>
            <a:r>
              <a:rPr lang="pt-PT" dirty="0"/>
              <a:t>suporte e formação</a:t>
            </a:r>
          </a:p>
        </p:txBody>
      </p:sp>
      <p:sp>
        <p:nvSpPr>
          <p:cNvPr id="18" name="Marcador de Posição do Texto 17">
            <a:extLst>
              <a:ext uri="{FF2B5EF4-FFF2-40B4-BE49-F238E27FC236}">
                <a16:creationId xmlns:a16="http://schemas.microsoft.com/office/drawing/2014/main" id="{B6CD00C2-CC72-420D-B328-FF5701EACC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-397362" y="1850970"/>
            <a:ext cx="2898173" cy="228151"/>
          </a:xfrm>
        </p:spPr>
        <p:txBody>
          <a:bodyPr/>
          <a:lstStyle/>
          <a:p>
            <a:r>
              <a:rPr lang="pt-PT" sz="1400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formação</a:t>
            </a:r>
            <a:endParaRPr lang="pt-PT" sz="1400" dirty="0"/>
          </a:p>
        </p:txBody>
      </p:sp>
      <p:sp>
        <p:nvSpPr>
          <p:cNvPr id="19" name="Marcador de Posição do Texto 18">
            <a:extLst>
              <a:ext uri="{FF2B5EF4-FFF2-40B4-BE49-F238E27FC236}">
                <a16:creationId xmlns:a16="http://schemas.microsoft.com/office/drawing/2014/main" id="{422044FF-1363-42A7-A2D6-75DD7D2638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4834" y="1798320"/>
            <a:ext cx="7911479" cy="6329175"/>
          </a:xfrm>
        </p:spPr>
        <p:txBody>
          <a:bodyPr/>
          <a:lstStyle/>
          <a:p>
            <a:pPr>
              <a:lnSpc>
                <a:spcPts val="2600"/>
              </a:lnSpc>
              <a:spcAft>
                <a:spcPts val="1800"/>
              </a:spcAft>
            </a:pPr>
            <a:r>
              <a:rPr lang="pt-PT" sz="2000" dirty="0">
                <a:solidFill>
                  <a:srgbClr val="262626"/>
                </a:solidFill>
                <a:latin typeface="+mj-lt"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A plataforma estará preparada para o cliente poder fazer todas as </a:t>
            </a:r>
            <a:r>
              <a:rPr lang="pt-PT" sz="2000" dirty="0">
                <a:solidFill>
                  <a:srgbClr val="262626"/>
                </a:solidFill>
                <a:ea typeface="Roboto" panose="02000000000000000000"/>
                <a:cs typeface="Gilroy Light" panose="00000400000000000000" charset="0"/>
                <a:sym typeface="Roboto" panose="02000000000000000000"/>
              </a:rPr>
              <a:t>alterações</a:t>
            </a:r>
            <a:r>
              <a:rPr lang="pt-PT" sz="2000" dirty="0">
                <a:solidFill>
                  <a:srgbClr val="262626"/>
                </a:solidFill>
                <a:latin typeface="+mj-lt"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 necessárias à manutenção do website. Estão consideradas 4h de formação.</a:t>
            </a:r>
          </a:p>
          <a:p>
            <a:pPr>
              <a:lnSpc>
                <a:spcPts val="2600"/>
              </a:lnSpc>
              <a:spcAft>
                <a:spcPts val="1800"/>
              </a:spcAft>
            </a:pPr>
            <a:endParaRPr lang="pt-PT" sz="2000" dirty="0">
              <a:solidFill>
                <a:srgbClr val="262626"/>
              </a:solidFill>
              <a:latin typeface="+mj-lt"/>
              <a:ea typeface="Roboto" panose="02000000000000000000"/>
              <a:cs typeface="Gilroy Light" panose="00000400000000000000" charset="0"/>
              <a:sym typeface="Roboto" panose="02000000000000000000"/>
            </a:endParaRPr>
          </a:p>
          <a:p>
            <a:pPr>
              <a:lnSpc>
                <a:spcPts val="2600"/>
              </a:lnSpc>
              <a:spcAft>
                <a:spcPts val="1800"/>
              </a:spcAft>
            </a:pPr>
            <a:r>
              <a:rPr kumimoji="0" lang="pt-P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Roboto"/>
                <a:cs typeface="Roboto"/>
                <a:sym typeface="Roboto"/>
              </a:rPr>
              <a:t>Todas as questões relacionadas com o bom funcionamento do website, tal como foi planeado pela nossa equipa, e que estejam a incorrer em erro terão um apoio livre de custos num período de 9 meses após a entrega do website. </a:t>
            </a:r>
            <a:br>
              <a:rPr kumimoji="0" lang="pt-P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Roboto"/>
                <a:cs typeface="Roboto"/>
                <a:sym typeface="Roboto"/>
              </a:rPr>
            </a:br>
            <a:r>
              <a:rPr lang="pt-PT" sz="1800" b="1" i="0" dirty="0">
                <a:solidFill>
                  <a:srgbClr val="1D1C1D"/>
                </a:solidFill>
                <a:effectLst/>
                <a:latin typeface="+mj-lt"/>
              </a:rPr>
              <a:t>Nota</a:t>
            </a:r>
            <a:r>
              <a:rPr lang="pt-PT" sz="1800" b="0" i="0" dirty="0">
                <a:solidFill>
                  <a:srgbClr val="1D1C1D"/>
                </a:solidFill>
                <a:effectLst/>
                <a:latin typeface="+mj-lt"/>
              </a:rPr>
              <a:t> - A garantia só pode ser ativada com o alojamento gerido pela Link&amp;Grow.</a:t>
            </a:r>
            <a:br>
              <a:rPr lang="pt-PT" sz="1800" b="0" i="0" dirty="0">
                <a:solidFill>
                  <a:srgbClr val="1D1C1D"/>
                </a:solidFill>
                <a:effectLst/>
                <a:latin typeface="+mj-lt"/>
              </a:rPr>
            </a:br>
            <a:br>
              <a:rPr kumimoji="0" lang="pt-P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Roboto"/>
                <a:cs typeface="Roboto"/>
                <a:sym typeface="Roboto"/>
              </a:rPr>
            </a:br>
            <a:r>
              <a:rPr kumimoji="0" lang="pt-P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Roboto"/>
                <a:cs typeface="Roboto"/>
                <a:sym typeface="Roboto"/>
              </a:rPr>
              <a:t>Caso sejam necessárias alterações ou adições que não foram previstas na especificação inicial, aquando da adjudicação da proposta, serão orçamentados à parte e não se incluem no apoio prestado.</a:t>
            </a:r>
            <a:endParaRPr kumimoji="0" lang="pt-PT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>
              <a:lnSpc>
                <a:spcPts val="2600"/>
              </a:lnSpc>
              <a:spcAft>
                <a:spcPts val="1800"/>
              </a:spcAft>
            </a:pPr>
            <a:endParaRPr lang="pt-PT" sz="2000" dirty="0"/>
          </a:p>
          <a:p>
            <a:pPr>
              <a:lnSpc>
                <a:spcPts val="2600"/>
              </a:lnSpc>
              <a:spcAft>
                <a:spcPts val="1800"/>
              </a:spcAft>
            </a:pPr>
            <a:endParaRPr lang="pt-PT" sz="2000" dirty="0"/>
          </a:p>
          <a:p>
            <a:pPr>
              <a:lnSpc>
                <a:spcPts val="2600"/>
              </a:lnSpc>
              <a:spcAft>
                <a:spcPts val="1800"/>
              </a:spcAft>
            </a:pPr>
            <a:endParaRPr lang="pt-PT" sz="2000" dirty="0"/>
          </a:p>
        </p:txBody>
      </p:sp>
      <p:sp>
        <p:nvSpPr>
          <p:cNvPr id="25" name="Marcador de Posição do Texto 17">
            <a:extLst>
              <a:ext uri="{FF2B5EF4-FFF2-40B4-BE49-F238E27FC236}">
                <a16:creationId xmlns:a16="http://schemas.microsoft.com/office/drawing/2014/main" id="{84F5D3DD-B7B3-4085-AE0F-567A252F55D9}"/>
              </a:ext>
            </a:extLst>
          </p:cNvPr>
          <p:cNvSpPr txBox="1">
            <a:spLocks/>
          </p:cNvSpPr>
          <p:nvPr/>
        </p:nvSpPr>
        <p:spPr>
          <a:xfrm>
            <a:off x="-397362" y="3636690"/>
            <a:ext cx="2898173" cy="2281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r" defTabSz="829544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266"/>
              </a:spcAft>
              <a:buFont typeface="Arial" panose="020B0604020202020204" pitchFamily="34" charset="0"/>
              <a:buNone/>
              <a:defRPr sz="1633" b="1" kern="1200">
                <a:solidFill>
                  <a:srgbClr val="2981F5"/>
                </a:solidFill>
                <a:latin typeface="+mn-lt"/>
                <a:ea typeface="+mn-ea"/>
                <a:cs typeface="+mn-cs"/>
              </a:defRPr>
            </a:lvl1pPr>
            <a:lvl2pPr marL="1152000" indent="0" algn="l" defTabSz="829544" rtl="0" eaLnBrk="1" latinLnBrk="0" hangingPunct="1">
              <a:lnSpc>
                <a:spcPts val="2722"/>
              </a:lnSpc>
              <a:spcBef>
                <a:spcPts val="0"/>
              </a:spcBef>
              <a:spcAft>
                <a:spcPts val="1633"/>
              </a:spcAft>
              <a:buFont typeface="Arial" panose="020B0604020202020204" pitchFamily="34" charset="0"/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2000" indent="-261274" algn="l" defTabSz="829544" rtl="0" eaLnBrk="1" latinLnBrk="0" hangingPunct="1">
              <a:lnSpc>
                <a:spcPts val="2359"/>
              </a:lnSpc>
              <a:spcBef>
                <a:spcPts val="0"/>
              </a:spcBef>
              <a:spcAft>
                <a:spcPts val="1633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829544" rtl="0" eaLnBrk="1" latinLnBrk="0" hangingPunct="1">
              <a:lnSpc>
                <a:spcPts val="1633"/>
              </a:lnSpc>
              <a:spcBef>
                <a:spcPts val="0"/>
              </a:spcBef>
              <a:spcAft>
                <a:spcPts val="2177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2000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89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245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017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789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61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400" dirty="0">
                <a:solidFill>
                  <a:srgbClr val="56C3A4"/>
                </a:solidFill>
              </a:rPr>
              <a:t>suporte &amp;</a:t>
            </a:r>
            <a:br>
              <a:rPr lang="pt-PT" sz="1400" dirty="0">
                <a:solidFill>
                  <a:srgbClr val="56C3A4"/>
                </a:solidFill>
              </a:rPr>
            </a:br>
            <a:r>
              <a:rPr lang="pt-PT" sz="1400" dirty="0">
                <a:solidFill>
                  <a:srgbClr val="56C3A4"/>
                </a:solidFill>
              </a:rPr>
              <a:t>garantia</a:t>
            </a:r>
          </a:p>
        </p:txBody>
      </p:sp>
      <p:pic>
        <p:nvPicPr>
          <p:cNvPr id="10" name="Marcador de Posição da Imagem 11">
            <a:hlinkClick r:id="rId2"/>
            <a:extLst>
              <a:ext uri="{FF2B5EF4-FFF2-40B4-BE49-F238E27FC236}">
                <a16:creationId xmlns:a16="http://schemas.microsoft.com/office/drawing/2014/main" id="{8026D0B2-E793-49D8-A59B-4C0F1B4553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473" b="10473"/>
          <a:stretch>
            <a:fillRect/>
          </a:stretch>
        </p:blipFill>
        <p:spPr>
          <a:xfrm>
            <a:off x="10319520" y="840376"/>
            <a:ext cx="1080000" cy="17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8076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C3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CDCE829C-1CF3-46E4-99BA-06D18A54ED3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pPr defTabSz="829544"/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LINK&amp;GROW </a:t>
            </a:r>
            <a:r>
              <a:rPr lang="en-US" dirty="0">
                <a:solidFill>
                  <a:srgbClr val="FFFFFF"/>
                </a:solidFill>
              </a:rPr>
              <a:t>WEBSITE 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672B5CBB-A6ED-43A0-8014-1BB121E0595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FFFFFF"/>
                </a:solidFill>
              </a:rPr>
              <a:pPr defTabSz="829544"/>
              <a:t>47</a:t>
            </a:fld>
            <a:r>
              <a:rPr lang="en-US">
                <a:solidFill>
                  <a:srgbClr val="FFFFFF"/>
                </a:solidFill>
              </a:rPr>
              <a:t> |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550BDDCE-4453-4FDA-BC1B-346CE34FA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401" y="548313"/>
            <a:ext cx="3061675" cy="362277"/>
          </a:xfrm>
        </p:spPr>
        <p:txBody>
          <a:bodyPr/>
          <a:lstStyle/>
          <a:p>
            <a:pPr lvl="0">
              <a:lnSpc>
                <a:spcPct val="114000"/>
              </a:lnSpc>
            </a:pPr>
            <a:r>
              <a:rPr lang="pt-PT" b="1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3.</a:t>
            </a:r>
            <a:br>
              <a:rPr lang="pt-PT" b="1" dirty="0">
                <a:solidFill>
                  <a:srgbClr val="FFFFFF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b="1" dirty="0">
                <a:solidFill>
                  <a:srgbClr val="FFFFFF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Portefólio</a:t>
            </a:r>
            <a:endParaRPr lang="pt-PT" dirty="0">
              <a:solidFill>
                <a:srgbClr val="FFFFFF"/>
              </a:solidFill>
            </a:endParaRPr>
          </a:p>
        </p:txBody>
      </p:sp>
      <p:sp>
        <p:nvSpPr>
          <p:cNvPr id="6" name="Marcador de Posição do Texto 4">
            <a:extLst>
              <a:ext uri="{FF2B5EF4-FFF2-40B4-BE49-F238E27FC236}">
                <a16:creationId xmlns:a16="http://schemas.microsoft.com/office/drawing/2014/main" id="{B8F3D62C-DA7B-4F45-86CE-2CAE96DBD4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13238" y="1600200"/>
            <a:ext cx="10173600" cy="4522808"/>
          </a:xfrm>
        </p:spPr>
        <p:txBody>
          <a:bodyPr anchor="ctr" anchorCtr="0"/>
          <a:lstStyle/>
          <a:p>
            <a:pPr>
              <a:lnSpc>
                <a:spcPts val="8000"/>
              </a:lnSpc>
              <a:spcAft>
                <a:spcPts val="1200"/>
              </a:spcAft>
            </a:pPr>
            <a:r>
              <a:rPr lang="pt-PT" sz="11000" b="1" dirty="0">
                <a:solidFill>
                  <a:schemeClr val="bg1"/>
                </a:solidFill>
              </a:rPr>
              <a:t>portefólio</a:t>
            </a:r>
          </a:p>
        </p:txBody>
      </p:sp>
    </p:spTree>
    <p:extLst>
      <p:ext uri="{BB962C8B-B14F-4D97-AF65-F5344CB8AC3E}">
        <p14:creationId xmlns:p14="http://schemas.microsoft.com/office/powerpoint/2010/main" val="6492727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F9113C45-741F-4A94-9467-BA1757FFD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7"/>
            <a:ext cx="12192000" cy="7559040"/>
          </a:xfrm>
          <a:prstGeom prst="rect">
            <a:avLst/>
          </a:prstGeom>
        </p:spPr>
      </p:pic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13BE2155-A3B7-4998-8DB4-52B4DC2BE1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pPr defTabSz="829544"/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 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77A214E0-0D8B-460A-BED1-ADC7199F61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E7E6E6">
                    <a:lumMod val="10000"/>
                  </a:srgbClr>
                </a:solidFill>
              </a:rPr>
              <a:pPr defTabSz="829544"/>
              <a:t>48</a:t>
            </a:fld>
            <a:r>
              <a:rPr lang="en-US">
                <a:solidFill>
                  <a:srgbClr val="E7E6E6">
                    <a:lumMod val="10000"/>
                  </a:srgbClr>
                </a:solidFill>
              </a:rPr>
              <a:t> |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02B88BE-9909-4E22-91CC-ED94BE8AA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58473"/>
            <a:ext cx="3061675" cy="362277"/>
          </a:xfrm>
        </p:spPr>
        <p:txBody>
          <a:bodyPr/>
          <a:lstStyle/>
          <a:p>
            <a:pPr lvl="0">
              <a:lnSpc>
                <a:spcPct val="114000"/>
              </a:lnSpc>
            </a:pPr>
            <a:r>
              <a:rPr lang="pt-PT" b="1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3.</a:t>
            </a:r>
            <a:br>
              <a:rPr lang="pt-PT" sz="1200" b="1" dirty="0">
                <a:solidFill>
                  <a:srgbClr val="FFFFFF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b="1" dirty="0">
                <a:solidFill>
                  <a:srgbClr val="56C3A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Portefólio</a:t>
            </a:r>
            <a:endParaRPr lang="pt-PT" dirty="0">
              <a:solidFill>
                <a:srgbClr val="56C3A4"/>
              </a:solidFill>
            </a:endParaRPr>
          </a:p>
        </p:txBody>
      </p:sp>
      <p:pic>
        <p:nvPicPr>
          <p:cNvPr id="7" name="Marcador de Posição da Imagem 11">
            <a:hlinkClick r:id="rId3"/>
            <a:extLst>
              <a:ext uri="{FF2B5EF4-FFF2-40B4-BE49-F238E27FC236}">
                <a16:creationId xmlns:a16="http://schemas.microsoft.com/office/drawing/2014/main" id="{8575CE72-9BE0-4201-B7B2-A1DF115CEB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473" b="10473"/>
          <a:stretch>
            <a:fillRect/>
          </a:stretch>
        </p:blipFill>
        <p:spPr>
          <a:xfrm>
            <a:off x="10319520" y="824955"/>
            <a:ext cx="1080000" cy="17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7126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C3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EC49B687-8CEA-4347-9B5C-AABD014B1D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18400" y="2219752"/>
            <a:ext cx="10173600" cy="3855138"/>
          </a:xfrm>
        </p:spPr>
        <p:txBody>
          <a:bodyPr anchor="ctr"/>
          <a:lstStyle/>
          <a:p>
            <a:pPr>
              <a:lnSpc>
                <a:spcPts val="9800"/>
              </a:lnSpc>
              <a:spcAft>
                <a:spcPts val="0"/>
              </a:spcAft>
            </a:pPr>
            <a:r>
              <a:rPr lang="en-GB" altLang="en-US" sz="11000" b="1" dirty="0">
                <a:solidFill>
                  <a:schemeClr val="bg1"/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condições gerais</a:t>
            </a:r>
            <a:r>
              <a:rPr lang="en-GB" altLang="en-US" sz="11000" b="1" dirty="0">
                <a:solidFill>
                  <a:srgbClr val="1F7BFF"/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 </a:t>
            </a:r>
            <a:endParaRPr lang="pt-PT" sz="11000" dirty="0">
              <a:solidFill>
                <a:schemeClr val="bg1"/>
              </a:solidFill>
            </a:endParaRP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C39CCD07-9262-47B0-8EB1-1C5AD2AF621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FFFFFF"/>
                </a:solidFill>
              </a:rPr>
              <a:pPr defTabSz="829544"/>
              <a:t>49</a:t>
            </a:fld>
            <a:r>
              <a:rPr lang="en-US">
                <a:solidFill>
                  <a:srgbClr val="FFFFFF"/>
                </a:solidFill>
              </a:rPr>
              <a:t> |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46FAAD80-2F4B-4975-80D5-6F17BC0B7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59916"/>
            <a:ext cx="3061675" cy="1021988"/>
          </a:xfrm>
        </p:spPr>
        <p:txBody>
          <a:bodyPr/>
          <a:lstStyle/>
          <a:p>
            <a:r>
              <a:rPr lang="pt-PT" dirty="0"/>
              <a:t>4.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chemeClr val="bg1"/>
                </a:solidFill>
              </a:rPr>
              <a:t>condições gerais</a:t>
            </a:r>
          </a:p>
        </p:txBody>
      </p:sp>
      <p:sp>
        <p:nvSpPr>
          <p:cNvPr id="7" name="Marcador de Posição do Rodapé 2">
            <a:extLst>
              <a:ext uri="{FF2B5EF4-FFF2-40B4-BE49-F238E27FC236}">
                <a16:creationId xmlns:a16="http://schemas.microsoft.com/office/drawing/2014/main" id="{F668FEB2-7117-4F45-B4DB-27BCD56D9E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8"/>
            <a:ext cx="4114800" cy="62523"/>
          </a:xfrm>
        </p:spPr>
        <p:txBody>
          <a:bodyPr/>
          <a:lstStyle/>
          <a:p>
            <a:pPr defTabSz="829544"/>
            <a:r>
              <a:rPr lang="en-US" dirty="0">
                <a:solidFill>
                  <a:srgbClr val="FBFBFB"/>
                </a:solidFill>
              </a:rPr>
              <a:t>LINK&amp;GROW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MAKEITHAPPEN </a:t>
            </a:r>
            <a:r>
              <a:rPr lang="en-US" dirty="0">
                <a:solidFill>
                  <a:srgbClr val="FBFBFB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2330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A500695A-97CF-4DD6-99D1-2F5C63F36D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pPr defTabSz="829544"/>
            <a:r>
              <a:rPr lang="en-US" dirty="0">
                <a:solidFill>
                  <a:srgbClr val="FBFBFB"/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 </a:t>
            </a:r>
            <a:r>
              <a:rPr lang="en-US" dirty="0">
                <a:solidFill>
                  <a:srgbClr val="FBFBFB"/>
                </a:solidFill>
              </a:rPr>
              <a:t> 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EC49B687-8CEA-4347-9B5C-AABD014B1D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19302" y="2275206"/>
            <a:ext cx="10080625" cy="3855138"/>
          </a:xfrm>
        </p:spPr>
        <p:txBody>
          <a:bodyPr anchor="ctr"/>
          <a:lstStyle/>
          <a:p>
            <a:pPr>
              <a:lnSpc>
                <a:spcPts val="12000"/>
              </a:lnSpc>
              <a:spcAft>
                <a:spcPts val="0"/>
              </a:spcAft>
            </a:pPr>
            <a:r>
              <a:rPr lang="en-GB" sz="1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porquê a link&amp;grow?</a:t>
            </a:r>
            <a:endParaRPr lang="pt-PT" sz="11000" dirty="0">
              <a:solidFill>
                <a:schemeClr val="bg1"/>
              </a:solidFill>
            </a:endParaRP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C39CCD07-9262-47B0-8EB1-1C5AD2AF621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E7E6E6">
                    <a:lumMod val="10000"/>
                  </a:srgbClr>
                </a:solidFill>
              </a:rPr>
              <a:pPr defTabSz="829544"/>
              <a:t>5</a:t>
            </a:fld>
            <a:r>
              <a:rPr lang="en-US">
                <a:solidFill>
                  <a:srgbClr val="E7E6E6">
                    <a:lumMod val="10000"/>
                  </a:srgbClr>
                </a:solidFill>
              </a:rPr>
              <a:t> |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46FAAD80-2F4B-4975-80D5-6F17BC0B7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1.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chemeClr val="bg1"/>
                </a:solidFill>
              </a:rPr>
              <a:t>Somos o que </a:t>
            </a:r>
            <a:r>
              <a:rPr lang="pt-PT" dirty="0">
                <a:solidFill>
                  <a:srgbClr val="56C3A4"/>
                </a:solidFill>
              </a:rPr>
              <a:t>fazemos</a:t>
            </a:r>
          </a:p>
        </p:txBody>
      </p:sp>
      <p:pic>
        <p:nvPicPr>
          <p:cNvPr id="11" name="Imagem 10">
            <a:hlinkClick r:id="rId2"/>
            <a:extLst>
              <a:ext uri="{FF2B5EF4-FFF2-40B4-BE49-F238E27FC236}">
                <a16:creationId xmlns:a16="http://schemas.microsoft.com/office/drawing/2014/main" id="{DEFC42B2-7CBA-4C76-BBE9-1BEF35B73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9522" y="790831"/>
            <a:ext cx="1080000" cy="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396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Shape 229"/>
          <p:cNvPicPr preferRelativeResize="0"/>
          <p:nvPr/>
        </p:nvPicPr>
        <p:blipFill/>
        <p:spPr>
          <a:xfrm>
            <a:off x="1589" y="352426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8" name="Shape 230">
            <a:extLst>
              <a:ext uri="{FF2B5EF4-FFF2-40B4-BE49-F238E27FC236}">
                <a16:creationId xmlns:a16="http://schemas.microsoft.com/office/drawing/2014/main" id="{BDAE9AE6-15F6-4E31-A686-55DF1051B0B9}"/>
              </a:ext>
            </a:extLst>
          </p:cNvPr>
          <p:cNvSpPr txBox="1"/>
          <p:nvPr/>
        </p:nvSpPr>
        <p:spPr>
          <a:xfrm>
            <a:off x="2495550" y="2899059"/>
            <a:ext cx="7999052" cy="3756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ts val="1893"/>
              </a:lnSpc>
              <a:spcAft>
                <a:spcPts val="1793"/>
              </a:spcAft>
              <a:buClr>
                <a:schemeClr val="dk1"/>
              </a:buClr>
              <a:buSzPts val="1800"/>
            </a:pPr>
            <a:endParaRPr lang="pt-PT" sz="1594" dirty="0">
              <a:solidFill>
                <a:schemeClr val="dk1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B60C1992-4954-4E3D-B62A-2A11E9EEBF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19674" y="1917295"/>
            <a:ext cx="9816639" cy="4707240"/>
          </a:xfrm>
        </p:spPr>
        <p:txBody>
          <a:bodyPr/>
          <a:lstStyle/>
          <a:p>
            <a:pPr>
              <a:spcAft>
                <a:spcPts val="3000"/>
              </a:spcAft>
            </a:pPr>
            <a:r>
              <a:rPr lang="pt-PT" sz="3200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Condições gerais de prestação de serviços</a:t>
            </a:r>
          </a:p>
          <a:p>
            <a:pPr marL="115200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Entrega do material necessário - por parte do cliente</a:t>
            </a:r>
          </a:p>
          <a:p>
            <a:pPr marL="115200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O cumprimento dos prazos estipulados pode variar, por dependência de fornecimento de material, por parte do cliente ou de terceiros.</a:t>
            </a:r>
          </a:p>
          <a:p>
            <a:pPr marL="115200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 Link&amp;Grow fará todos os possíveis por concluir os projetos dentro dos prazos previamente estabelecidos, mas não se responsabiliza pela entrega fora de prazo do material necessário </a:t>
            </a: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</a:t>
            </a:r>
            <a:r>
              <a:rPr kumimoji="0" lang="pt-PT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o desenvolvimento dos materiais.</a:t>
            </a:r>
          </a:p>
          <a:p>
            <a:pPr marL="115200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pt-PT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 marL="115200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Apresentação de materiais - intermédios e propostas</a:t>
            </a:r>
          </a:p>
          <a:p>
            <a:pPr marL="115200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Todas as fases do projeto terão que ser acompanhadas e validadas por parte do cliente. Se uma fase for validada pelo cliente, este terá que assumir que não poderá fazer alterações significativas, que não estejam contempladas anteriormente, a não ser que sejam orçamentadas à parte.</a:t>
            </a:r>
          </a:p>
          <a:p>
            <a:pPr marL="115200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pt-PT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endParaRPr lang="pt-PT" dirty="0"/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BD475C7C-A006-4BBC-9019-22E2928D20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50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3" name="Marcador de Posição do Rodapé 12">
            <a:extLst>
              <a:ext uri="{FF2B5EF4-FFF2-40B4-BE49-F238E27FC236}">
                <a16:creationId xmlns:a16="http://schemas.microsoft.com/office/drawing/2014/main" id="{EBBC20BB-A182-46FE-BB6A-4A4127984F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</a:t>
            </a:r>
            <a:r>
              <a:rPr lang="en-US" dirty="0">
                <a:solidFill>
                  <a:srgbClr val="227AF4"/>
                </a:solidFill>
              </a:rPr>
              <a:t> </a:t>
            </a:r>
            <a:r>
              <a:rPr lang="en-US" dirty="0">
                <a:solidFill>
                  <a:srgbClr val="56C3A4"/>
                </a:solidFill>
              </a:rPr>
              <a:t>WEBSITE</a:t>
            </a:r>
            <a:r>
              <a:rPr lang="en-US" dirty="0">
                <a:solidFill>
                  <a:srgbClr val="227AF4"/>
                </a:solidFill>
              </a:rPr>
              <a:t>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11" name="Título 5">
            <a:extLst>
              <a:ext uri="{FF2B5EF4-FFF2-40B4-BE49-F238E27FC236}">
                <a16:creationId xmlns:a16="http://schemas.microsoft.com/office/drawing/2014/main" id="{2E1F4584-D1EB-4D32-B988-C0F654A9A13E}"/>
              </a:ext>
            </a:extLst>
          </p:cNvPr>
          <p:cNvSpPr txBox="1">
            <a:spLocks/>
          </p:cNvSpPr>
          <p:nvPr/>
        </p:nvSpPr>
        <p:spPr>
          <a:xfrm>
            <a:off x="488463" y="559916"/>
            <a:ext cx="3061675" cy="102198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829544" rtl="0" eaLnBrk="1" latinLnBrk="0" hangingPunct="1">
              <a:lnSpc>
                <a:spcPts val="1814"/>
              </a:lnSpc>
              <a:spcBef>
                <a:spcPct val="0"/>
              </a:spcBef>
              <a:buNone/>
              <a:defRPr sz="14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dirty="0">
                <a:solidFill>
                  <a:srgbClr val="56C3A4"/>
                </a:solidFill>
              </a:rPr>
              <a:t>4. </a:t>
            </a:r>
            <a:br>
              <a:rPr lang="pt-PT" dirty="0">
                <a:solidFill>
                  <a:srgbClr val="3B3838"/>
                </a:solidFill>
              </a:rPr>
            </a:br>
            <a:r>
              <a:rPr lang="pt-PT" dirty="0">
                <a:solidFill>
                  <a:srgbClr val="3B3838"/>
                </a:solidFill>
              </a:rPr>
              <a:t>condições gerais</a:t>
            </a:r>
          </a:p>
        </p:txBody>
      </p:sp>
    </p:spTree>
    <p:extLst>
      <p:ext uri="{BB962C8B-B14F-4D97-AF65-F5344CB8AC3E}">
        <p14:creationId xmlns:p14="http://schemas.microsoft.com/office/powerpoint/2010/main" val="1757435396"/>
      </p:ext>
    </p:extLst>
  </p:cSld>
  <p:clrMapOvr>
    <a:masterClrMapping/>
  </p:clrMapOvr>
  <p:transition spd="med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Shape 229"/>
          <p:cNvPicPr preferRelativeResize="0"/>
          <p:nvPr/>
        </p:nvPicPr>
        <p:blipFill/>
        <p:spPr>
          <a:xfrm>
            <a:off x="1589" y="352426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8" name="Shape 230">
            <a:extLst>
              <a:ext uri="{FF2B5EF4-FFF2-40B4-BE49-F238E27FC236}">
                <a16:creationId xmlns:a16="http://schemas.microsoft.com/office/drawing/2014/main" id="{BDAE9AE6-15F6-4E31-A686-55DF1051B0B9}"/>
              </a:ext>
            </a:extLst>
          </p:cNvPr>
          <p:cNvSpPr txBox="1"/>
          <p:nvPr/>
        </p:nvSpPr>
        <p:spPr>
          <a:xfrm>
            <a:off x="2495550" y="2899059"/>
            <a:ext cx="7999052" cy="3756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ts val="1893"/>
              </a:lnSpc>
              <a:spcAft>
                <a:spcPts val="1793"/>
              </a:spcAft>
              <a:buClr>
                <a:schemeClr val="dk1"/>
              </a:buClr>
              <a:buSzPts val="1800"/>
            </a:pPr>
            <a:endParaRPr lang="pt-PT" sz="1594" dirty="0">
              <a:solidFill>
                <a:schemeClr val="dk1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B60C1992-4954-4E3D-B62A-2A11E9EEBF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19674" y="1917295"/>
            <a:ext cx="9816639" cy="4707240"/>
          </a:xfrm>
        </p:spPr>
        <p:txBody>
          <a:bodyPr/>
          <a:lstStyle/>
          <a:p>
            <a:pPr>
              <a:spcAft>
                <a:spcPts val="3000"/>
              </a:spcAft>
            </a:pPr>
            <a:r>
              <a:rPr lang="pt-PT" sz="3200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Outras condições gerais</a:t>
            </a:r>
          </a:p>
          <a:p>
            <a:pPr marL="115200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Aos valores apresentados em orçamento acresce IVA à taxa legal em vigor.</a:t>
            </a:r>
          </a:p>
          <a:p>
            <a:pPr marL="115200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O prazo de validade das propostas é de 60 dias.</a:t>
            </a:r>
          </a:p>
          <a:p>
            <a:pPr marL="115200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As </a:t>
            </a:r>
            <a:r>
              <a:rPr kumimoji="0" lang="pt-PT" sz="160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intervenções</a:t>
            </a:r>
            <a:r>
              <a:rPr kumimoji="0" lang="pt-PT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 não previstas na proposta aprovada poderão aumentar o prazo de entrega do projeto e serão alvo de orçamentação específica.</a:t>
            </a:r>
          </a:p>
          <a:p>
            <a:pPr marL="115200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Os dias de avaliação/validação do projeto, pelos quais o cliente é responsável, são variáveis externas ao nosso processo e podem influenciar a data de entrega.</a:t>
            </a:r>
          </a:p>
          <a:p>
            <a:pPr marL="115200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Todas as alterações solicitadas que não se encontrem previstas serão taxadas e faturadas de acordo com os valores por hora indicados na tabela acima. O pedido de alteração não previsto tem de ser efetuado por escrito, via email.</a:t>
            </a:r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BD475C7C-A006-4BBC-9019-22E2928D20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51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3" name="Marcador de Posição do Rodapé 12">
            <a:extLst>
              <a:ext uri="{FF2B5EF4-FFF2-40B4-BE49-F238E27FC236}">
                <a16:creationId xmlns:a16="http://schemas.microsoft.com/office/drawing/2014/main" id="{EBBC20BB-A182-46FE-BB6A-4A4127984F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27AF4"/>
                </a:solidFill>
              </a:rPr>
              <a:t>WEBSITE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10" name="Título 5">
            <a:extLst>
              <a:ext uri="{FF2B5EF4-FFF2-40B4-BE49-F238E27FC236}">
                <a16:creationId xmlns:a16="http://schemas.microsoft.com/office/drawing/2014/main" id="{B387D316-2F08-43FD-8288-FB9C3213509A}"/>
              </a:ext>
            </a:extLst>
          </p:cNvPr>
          <p:cNvSpPr txBox="1">
            <a:spLocks/>
          </p:cNvSpPr>
          <p:nvPr/>
        </p:nvSpPr>
        <p:spPr>
          <a:xfrm>
            <a:off x="488463" y="559916"/>
            <a:ext cx="3061675" cy="102198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829544" rtl="0" eaLnBrk="1" latinLnBrk="0" hangingPunct="1">
              <a:lnSpc>
                <a:spcPts val="1814"/>
              </a:lnSpc>
              <a:spcBef>
                <a:spcPct val="0"/>
              </a:spcBef>
              <a:buNone/>
              <a:defRPr sz="14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dirty="0">
                <a:solidFill>
                  <a:srgbClr val="56C3A4"/>
                </a:solidFill>
              </a:rPr>
              <a:t>4. </a:t>
            </a:r>
            <a:br>
              <a:rPr lang="pt-PT" dirty="0">
                <a:solidFill>
                  <a:srgbClr val="3B3838"/>
                </a:solidFill>
              </a:rPr>
            </a:br>
            <a:r>
              <a:rPr lang="pt-PT" dirty="0">
                <a:solidFill>
                  <a:srgbClr val="3B3838"/>
                </a:solidFill>
              </a:rPr>
              <a:t>condições gerais</a:t>
            </a:r>
          </a:p>
        </p:txBody>
      </p:sp>
    </p:spTree>
    <p:extLst>
      <p:ext uri="{BB962C8B-B14F-4D97-AF65-F5344CB8AC3E}">
        <p14:creationId xmlns:p14="http://schemas.microsoft.com/office/powerpoint/2010/main" val="2337988017"/>
      </p:ext>
    </p:extLst>
  </p:cSld>
  <p:clrMapOvr>
    <a:masterClrMapping/>
  </p:clrMapOvr>
  <p:transition spd="med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Shape 229"/>
          <p:cNvPicPr preferRelativeResize="0"/>
          <p:nvPr/>
        </p:nvPicPr>
        <p:blipFill/>
        <p:spPr>
          <a:xfrm>
            <a:off x="1589" y="352426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8" name="Shape 230">
            <a:extLst>
              <a:ext uri="{FF2B5EF4-FFF2-40B4-BE49-F238E27FC236}">
                <a16:creationId xmlns:a16="http://schemas.microsoft.com/office/drawing/2014/main" id="{BDAE9AE6-15F6-4E31-A686-55DF1051B0B9}"/>
              </a:ext>
            </a:extLst>
          </p:cNvPr>
          <p:cNvSpPr txBox="1"/>
          <p:nvPr/>
        </p:nvSpPr>
        <p:spPr>
          <a:xfrm>
            <a:off x="2495550" y="2899059"/>
            <a:ext cx="7999052" cy="3756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ts val="1893"/>
              </a:lnSpc>
              <a:spcAft>
                <a:spcPts val="1793"/>
              </a:spcAft>
              <a:buClr>
                <a:schemeClr val="dk1"/>
              </a:buClr>
              <a:buSzPts val="1800"/>
            </a:pPr>
            <a:endParaRPr lang="pt-PT" sz="1594" dirty="0">
              <a:solidFill>
                <a:schemeClr val="dk1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B60C1992-4954-4E3D-B62A-2A11E9EEBF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19674" y="1917295"/>
            <a:ext cx="9816639" cy="4707240"/>
          </a:xfrm>
        </p:spPr>
        <p:txBody>
          <a:bodyPr/>
          <a:lstStyle/>
          <a:p>
            <a:pPr>
              <a:spcAft>
                <a:spcPts val="3000"/>
              </a:spcAft>
            </a:pPr>
            <a:r>
              <a:rPr lang="pt-PT" sz="3200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Outras condições gerais</a:t>
            </a:r>
          </a:p>
          <a:p>
            <a:pPr marL="115200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Em casos de incumprimento por parte do cliente (entrega de conteúdos, aprovação do processo de desenvolvimento do projeto, pagamento correspondente à adjudicação ou conclusão do projeto, entre outros), a Link&amp;Grow tem o direito de rescindir o vínculo contratual e dar por concluído o projeto. A rescisão não é contudo irreversível, sendo que para o efeito o cliente terá que desbloquear a situação para que se possa retomar o processo de trabalho até à sua conclusão.</a:t>
            </a:r>
          </a:p>
          <a:p>
            <a:pPr marL="115200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As maquetas, orçamentos ou outros quaisquer trabalhos entregues pela Link&amp;Grow aos clientes para sua apreciação e análise</a:t>
            </a: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 </a:t>
            </a:r>
            <a:r>
              <a:rPr kumimoji="0" lang="pt-PT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estão protegidos por direitos de autor, não estando o cliente autorizado a utilizar ou divulgar esses mesmos elementos.</a:t>
            </a:r>
            <a:endParaRPr lang="pt-PT" dirty="0"/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BD475C7C-A006-4BBC-9019-22E2928D20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52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3" name="Marcador de Posição do Rodapé 12">
            <a:extLst>
              <a:ext uri="{FF2B5EF4-FFF2-40B4-BE49-F238E27FC236}">
                <a16:creationId xmlns:a16="http://schemas.microsoft.com/office/drawing/2014/main" id="{EBBC20BB-A182-46FE-BB6A-4A4127984F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</a:t>
            </a:r>
            <a:r>
              <a:rPr lang="en-US" dirty="0">
                <a:solidFill>
                  <a:srgbClr val="227AF4"/>
                </a:solidFill>
              </a:rPr>
              <a:t> WEBSITE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11" name="Título 5">
            <a:extLst>
              <a:ext uri="{FF2B5EF4-FFF2-40B4-BE49-F238E27FC236}">
                <a16:creationId xmlns:a16="http://schemas.microsoft.com/office/drawing/2014/main" id="{8A9EBA65-B345-4A32-A754-6629F93F33CE}"/>
              </a:ext>
            </a:extLst>
          </p:cNvPr>
          <p:cNvSpPr txBox="1">
            <a:spLocks/>
          </p:cNvSpPr>
          <p:nvPr/>
        </p:nvSpPr>
        <p:spPr>
          <a:xfrm>
            <a:off x="488463" y="559916"/>
            <a:ext cx="3061675" cy="102198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829544" rtl="0" eaLnBrk="1" latinLnBrk="0" hangingPunct="1">
              <a:lnSpc>
                <a:spcPts val="1814"/>
              </a:lnSpc>
              <a:spcBef>
                <a:spcPct val="0"/>
              </a:spcBef>
              <a:buNone/>
              <a:defRPr sz="14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dirty="0">
                <a:solidFill>
                  <a:srgbClr val="56C3A4"/>
                </a:solidFill>
              </a:rPr>
              <a:t>4. </a:t>
            </a:r>
            <a:br>
              <a:rPr lang="pt-PT" dirty="0">
                <a:solidFill>
                  <a:srgbClr val="3B3838"/>
                </a:solidFill>
              </a:rPr>
            </a:br>
            <a:r>
              <a:rPr lang="pt-PT" dirty="0">
                <a:solidFill>
                  <a:srgbClr val="3B3838"/>
                </a:solidFill>
              </a:rPr>
              <a:t>condições gerais</a:t>
            </a:r>
          </a:p>
        </p:txBody>
      </p:sp>
    </p:spTree>
    <p:extLst>
      <p:ext uri="{BB962C8B-B14F-4D97-AF65-F5344CB8AC3E}">
        <p14:creationId xmlns:p14="http://schemas.microsoft.com/office/powerpoint/2010/main" val="1507473452"/>
      </p:ext>
    </p:extLst>
  </p:cSld>
  <p:clrMapOvr>
    <a:masterClrMapping/>
  </p:clrMapOvr>
  <p:transition spd="med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Shape 229"/>
          <p:cNvPicPr preferRelativeResize="0"/>
          <p:nvPr/>
        </p:nvPicPr>
        <p:blipFill/>
        <p:spPr>
          <a:xfrm>
            <a:off x="1589" y="352426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8" name="Shape 230">
            <a:extLst>
              <a:ext uri="{FF2B5EF4-FFF2-40B4-BE49-F238E27FC236}">
                <a16:creationId xmlns:a16="http://schemas.microsoft.com/office/drawing/2014/main" id="{BDAE9AE6-15F6-4E31-A686-55DF1051B0B9}"/>
              </a:ext>
            </a:extLst>
          </p:cNvPr>
          <p:cNvSpPr txBox="1"/>
          <p:nvPr/>
        </p:nvSpPr>
        <p:spPr>
          <a:xfrm>
            <a:off x="2495550" y="2899059"/>
            <a:ext cx="7999052" cy="3756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ts val="1893"/>
              </a:lnSpc>
              <a:spcAft>
                <a:spcPts val="1793"/>
              </a:spcAft>
              <a:buClr>
                <a:schemeClr val="dk1"/>
              </a:buClr>
              <a:buSzPts val="1800"/>
            </a:pPr>
            <a:endParaRPr lang="pt-PT" sz="1594" dirty="0">
              <a:solidFill>
                <a:schemeClr val="dk1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B60C1992-4954-4E3D-B62A-2A11E9EEBF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19674" y="1917295"/>
            <a:ext cx="9816639" cy="4707240"/>
          </a:xfrm>
        </p:spPr>
        <p:txBody>
          <a:bodyPr/>
          <a:lstStyle/>
          <a:p>
            <a:pPr>
              <a:spcAft>
                <a:spcPts val="3000"/>
              </a:spcAft>
            </a:pPr>
            <a:r>
              <a:rPr lang="pt-PT" sz="3200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Outras condições gerais</a:t>
            </a:r>
          </a:p>
          <a:p>
            <a:pPr marL="115200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No momento de entrega do website, são ativadas todas as licenças dos plugins necessários para o seu desenvolvimento, que foram predefinidos na proposta comercial.  O valor desses mesmos plugins é suportado pela Link&amp;Grow durante o período de um ano. </a:t>
            </a:r>
            <a:br>
              <a:rPr kumimoji="0" lang="pt-PT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kumimoji="0" lang="pt-PT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Qualquer outro plugin que não tenha sido considerado na proposta inicial adjudicada deverá ser da responsabilidade do cliente.</a:t>
            </a:r>
            <a:endParaRPr lang="pt-PT" dirty="0"/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BD475C7C-A006-4BBC-9019-22E2928D20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53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3" name="Marcador de Posição do Rodapé 12">
            <a:extLst>
              <a:ext uri="{FF2B5EF4-FFF2-40B4-BE49-F238E27FC236}">
                <a16:creationId xmlns:a16="http://schemas.microsoft.com/office/drawing/2014/main" id="{EBBC20BB-A182-46FE-BB6A-4A4127984F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</a:t>
            </a:r>
            <a:r>
              <a:rPr lang="en-US" dirty="0">
                <a:solidFill>
                  <a:srgbClr val="227AF4"/>
                </a:solidFill>
              </a:rPr>
              <a:t> WEBSITE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11" name="Título 5">
            <a:extLst>
              <a:ext uri="{FF2B5EF4-FFF2-40B4-BE49-F238E27FC236}">
                <a16:creationId xmlns:a16="http://schemas.microsoft.com/office/drawing/2014/main" id="{8A9EBA65-B345-4A32-A754-6629F93F33CE}"/>
              </a:ext>
            </a:extLst>
          </p:cNvPr>
          <p:cNvSpPr txBox="1">
            <a:spLocks/>
          </p:cNvSpPr>
          <p:nvPr/>
        </p:nvSpPr>
        <p:spPr>
          <a:xfrm>
            <a:off x="488463" y="559916"/>
            <a:ext cx="3061675" cy="102198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829544" rtl="0" eaLnBrk="1" latinLnBrk="0" hangingPunct="1">
              <a:lnSpc>
                <a:spcPts val="1814"/>
              </a:lnSpc>
              <a:spcBef>
                <a:spcPct val="0"/>
              </a:spcBef>
              <a:buNone/>
              <a:defRPr sz="14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dirty="0">
                <a:solidFill>
                  <a:srgbClr val="56C3A4"/>
                </a:solidFill>
              </a:rPr>
              <a:t>4. </a:t>
            </a:r>
            <a:br>
              <a:rPr lang="pt-PT" dirty="0">
                <a:solidFill>
                  <a:srgbClr val="3B3838"/>
                </a:solidFill>
              </a:rPr>
            </a:br>
            <a:r>
              <a:rPr lang="pt-PT" dirty="0">
                <a:solidFill>
                  <a:srgbClr val="3B3838"/>
                </a:solidFill>
              </a:rPr>
              <a:t>condições gerais</a:t>
            </a:r>
          </a:p>
        </p:txBody>
      </p:sp>
    </p:spTree>
    <p:extLst>
      <p:ext uri="{BB962C8B-B14F-4D97-AF65-F5344CB8AC3E}">
        <p14:creationId xmlns:p14="http://schemas.microsoft.com/office/powerpoint/2010/main" val="1091494680"/>
      </p:ext>
    </p:extLst>
  </p:cSld>
  <p:clrMapOvr>
    <a:masterClrMapping/>
  </p:clrMapOvr>
  <p:transition spd="med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C3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ED51D06D-370D-442F-969D-564E413965B4}"/>
              </a:ext>
            </a:extLst>
          </p:cNvPr>
          <p:cNvSpPr txBox="1"/>
          <p:nvPr/>
        </p:nvSpPr>
        <p:spPr>
          <a:xfrm>
            <a:off x="1308100" y="1561900"/>
            <a:ext cx="8539623" cy="4292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2789" u="sng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 Black"/>
                <a:sym typeface="Roboto"/>
              </a:rPr>
              <a:t>link</a:t>
            </a:r>
            <a:r>
              <a:rPr lang="en-US" sz="2789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 Black"/>
                <a:sym typeface="Roboto"/>
              </a:rPr>
              <a:t> and grow with </a:t>
            </a:r>
            <a:r>
              <a:rPr lang="en-US" sz="2789" b="1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 Black"/>
                <a:sym typeface="Roboto"/>
              </a:rPr>
              <a:t>our team</a:t>
            </a:r>
            <a:r>
              <a:rPr lang="en-US" sz="2789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 Black"/>
                <a:sym typeface="Roboto"/>
              </a:rPr>
              <a:t>!</a:t>
            </a:r>
            <a:endParaRPr lang="en-US" sz="2789" b="1" dirty="0">
              <a:solidFill>
                <a:schemeClr val="bg1"/>
              </a:solidFill>
              <a:latin typeface="Century Gothic" panose="020B0502020202020204" pitchFamily="34" charset="0"/>
              <a:ea typeface="Roboto Black"/>
              <a:cs typeface="Roboto Black"/>
              <a:sym typeface="Roboto Black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4B95B68-A09E-4259-A021-94053F6D1888}"/>
              </a:ext>
            </a:extLst>
          </p:cNvPr>
          <p:cNvSpPr txBox="1"/>
          <p:nvPr/>
        </p:nvSpPr>
        <p:spPr>
          <a:xfrm>
            <a:off x="2495550" y="2339975"/>
            <a:ext cx="8640763" cy="42827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125555"/>
              </a:lnSpc>
              <a:buClr>
                <a:schemeClr val="lt1"/>
              </a:buClr>
              <a:buSzPts val="1800"/>
            </a:pPr>
            <a:r>
              <a:rPr lang="pt-PT" sz="1594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Empresas que querem alcançar mais resultados com a metodologia de Inbound Marketing, aumentar as suas vendas e otimizar a sua presença no mercado de marketing digital, podem contar com o apoio da link&amp;grow para levar o seu negócio para um outro nível. </a:t>
            </a:r>
            <a:endParaRPr lang="pt-PT" sz="1594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25555"/>
              </a:lnSpc>
              <a:spcBef>
                <a:spcPts val="1000"/>
              </a:spcBef>
              <a:buClr>
                <a:schemeClr val="lt1"/>
              </a:buClr>
              <a:buSzPts val="1800"/>
            </a:pPr>
            <a:r>
              <a:rPr lang="pt-PT" sz="1594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Aumente a sua receita: amplie os seus serviços e gira receita recorrente. Nós auxiliamos os nossos clientes a estruturar serviços de </a:t>
            </a:r>
            <a:r>
              <a:rPr lang="pt-PT" sz="1594" i="1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Inbound Marketing </a:t>
            </a:r>
            <a:r>
              <a:rPr lang="pt-PT" sz="1594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de forma a potenciar resultados, atraindo e retendo mais e melhores clientes. </a:t>
            </a:r>
            <a:endParaRPr lang="pt-PT" sz="1594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25555"/>
              </a:lnSpc>
              <a:spcBef>
                <a:spcPts val="1000"/>
              </a:spcBef>
              <a:buClr>
                <a:schemeClr val="lt1"/>
              </a:buClr>
              <a:buSzPts val="1800"/>
            </a:pPr>
            <a:r>
              <a:rPr lang="pt-PT" sz="1594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Destaque-se no mercado: Melhore o seu posicionamento no marketing digital e tenha todos os dados ao seu alcance para monitorizar o seu sucesso. </a:t>
            </a:r>
            <a:endParaRPr lang="pt-PT" sz="1594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25555"/>
              </a:lnSpc>
              <a:spcBef>
                <a:spcPts val="1000"/>
              </a:spcBef>
              <a:buClr>
                <a:schemeClr val="lt1"/>
              </a:buClr>
              <a:buSzPts val="1800"/>
            </a:pPr>
            <a:r>
              <a:rPr lang="pt-PT" sz="1594" i="1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The Growth Process </a:t>
            </a:r>
            <a:r>
              <a:rPr lang="pt-PT" sz="1594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da link&amp;grow é o processo ideal para alcançar resultados: leads e vendas! </a:t>
            </a:r>
            <a:endParaRPr lang="pt-PT" sz="1594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25555"/>
              </a:lnSpc>
              <a:spcBef>
                <a:spcPts val="1000"/>
              </a:spcBef>
              <a:buClr>
                <a:schemeClr val="lt1"/>
              </a:buClr>
              <a:buSzPts val="1800"/>
            </a:pPr>
            <a:r>
              <a:rPr lang="pt-PT" sz="1594" b="1" dirty="0">
                <a:solidFill>
                  <a:srgbClr val="DFECFD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Conheça a link&amp;grow. </a:t>
            </a:r>
            <a:endParaRPr lang="pt-PT" sz="1594" dirty="0">
              <a:solidFill>
                <a:srgbClr val="DFECFD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42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C3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hlinkClick r:id="rId2"/>
            <a:extLst>
              <a:ext uri="{FF2B5EF4-FFF2-40B4-BE49-F238E27FC236}">
                <a16:creationId xmlns:a16="http://schemas.microsoft.com/office/drawing/2014/main" id="{1C047A49-3D5A-4BEF-85B1-852022B4CD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0393" y="1008063"/>
            <a:ext cx="1651213" cy="342473"/>
          </a:xfrm>
          <a:prstGeom prst="rect">
            <a:avLst/>
          </a:prstGeom>
        </p:spPr>
      </p:pic>
      <p:sp>
        <p:nvSpPr>
          <p:cNvPr id="6" name="Shape 345">
            <a:extLst>
              <a:ext uri="{FF2B5EF4-FFF2-40B4-BE49-F238E27FC236}">
                <a16:creationId xmlns:a16="http://schemas.microsoft.com/office/drawing/2014/main" id="{BE5524B6-C4FC-488E-B466-2A52655584F1}"/>
              </a:ext>
            </a:extLst>
          </p:cNvPr>
          <p:cNvSpPr txBox="1"/>
          <p:nvPr/>
        </p:nvSpPr>
        <p:spPr>
          <a:xfrm>
            <a:off x="1938725" y="2107199"/>
            <a:ext cx="8314550" cy="2077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pt-PT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e. </a:t>
            </a:r>
            <a:r>
              <a:rPr lang="pt-PT" b="1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joao.oliveira@linkandgrow.pt </a:t>
            </a:r>
            <a:br>
              <a:rPr lang="pt-PT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tel. </a:t>
            </a:r>
            <a:r>
              <a:rPr lang="pt-PT" b="1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+351 937 366 484 </a:t>
            </a:r>
          </a:p>
          <a:p>
            <a:pPr algn="ctr">
              <a:lnSpc>
                <a:spcPct val="150000"/>
              </a:lnSpc>
            </a:pPr>
            <a:r>
              <a:rPr lang="pt-PT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w. </a:t>
            </a:r>
            <a:r>
              <a:rPr lang="pt-PT" b="1" u="sng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www.linkandgrow.pt</a:t>
            </a:r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F9232B34-652C-416C-91D8-4B6C679339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074" y="6530598"/>
            <a:ext cx="1475854" cy="51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16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A500695A-97CF-4DD6-99D1-2F5C63F36D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pPr defTabSz="829544"/>
            <a:r>
              <a:rPr lang="en-US" dirty="0">
                <a:solidFill>
                  <a:srgbClr val="FBFBFB"/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 </a:t>
            </a:r>
            <a:r>
              <a:rPr lang="en-US" dirty="0">
                <a:solidFill>
                  <a:srgbClr val="FBFBFB"/>
                </a:solidFill>
              </a:rPr>
              <a:t> 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EC49B687-8CEA-4347-9B5C-AABD014B1D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19302" y="2355590"/>
            <a:ext cx="10080625" cy="3855138"/>
          </a:xfrm>
        </p:spPr>
        <p:txBody>
          <a:bodyPr anchor="ctr"/>
          <a:lstStyle/>
          <a:p>
            <a:pPr>
              <a:lnSpc>
                <a:spcPts val="11000"/>
              </a:lnSpc>
              <a:spcAft>
                <a:spcPts val="0"/>
              </a:spcAft>
            </a:pPr>
            <a:r>
              <a:rPr lang="en-GB" altLang="en-US" sz="12000" b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fazemos</a:t>
            </a:r>
            <a:r>
              <a:rPr lang="en-GB" altLang="en-US" sz="12000" b="1" dirty="0">
                <a:solidFill>
                  <a:srgbClr val="1F7BFF"/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 </a:t>
            </a:r>
            <a:br>
              <a:rPr lang="en-GB" altLang="en-US" sz="12000" b="1" dirty="0">
                <a:solidFill>
                  <a:srgbClr val="1F7BFF"/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</a:br>
            <a:r>
              <a:rPr lang="en-GB" altLang="en-US" sz="12000" b="1" dirty="0">
                <a:solidFill>
                  <a:srgbClr val="56C3A4"/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crescer</a:t>
            </a:r>
          </a:p>
          <a:p>
            <a:pPr>
              <a:lnSpc>
                <a:spcPts val="11000"/>
              </a:lnSpc>
              <a:spcAft>
                <a:spcPts val="0"/>
              </a:spcAft>
            </a:pPr>
            <a:r>
              <a:rPr lang="en-GB" altLang="en-US" sz="12000" b="1" dirty="0">
                <a:solidFill>
                  <a:schemeClr val="bg1"/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emoções</a:t>
            </a:r>
            <a:endParaRPr lang="pt-PT" sz="12000" dirty="0">
              <a:solidFill>
                <a:schemeClr val="bg1"/>
              </a:solidFill>
            </a:endParaRP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C39CCD07-9262-47B0-8EB1-1C5AD2AF621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E7E6E6">
                    <a:lumMod val="10000"/>
                  </a:srgbClr>
                </a:solidFill>
              </a:rPr>
              <a:pPr defTabSz="829544"/>
              <a:t>6</a:t>
            </a:fld>
            <a:r>
              <a:rPr lang="en-US">
                <a:solidFill>
                  <a:srgbClr val="E7E6E6">
                    <a:lumMod val="10000"/>
                  </a:srgbClr>
                </a:solidFill>
              </a:rPr>
              <a:t> |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46FAAD80-2F4B-4975-80D5-6F17BC0B7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1.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chemeClr val="bg1"/>
                </a:solidFill>
              </a:rPr>
              <a:t>Somos o que </a:t>
            </a:r>
            <a:r>
              <a:rPr lang="pt-PT" dirty="0">
                <a:solidFill>
                  <a:srgbClr val="56C3A4"/>
                </a:solidFill>
              </a:rPr>
              <a:t>fazemos</a:t>
            </a:r>
          </a:p>
        </p:txBody>
      </p:sp>
      <p:pic>
        <p:nvPicPr>
          <p:cNvPr id="7" name="Imagem 6">
            <a:hlinkClick r:id="rId2"/>
            <a:extLst>
              <a:ext uri="{FF2B5EF4-FFF2-40B4-BE49-F238E27FC236}">
                <a16:creationId xmlns:a16="http://schemas.microsoft.com/office/drawing/2014/main" id="{6C0106D3-315F-4B5F-8B1E-F802202EA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9522" y="790831"/>
            <a:ext cx="1080000" cy="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339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A500695A-97CF-4DD6-99D1-2F5C63F36D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pPr defTabSz="829544"/>
            <a:r>
              <a:rPr lang="en-US" dirty="0">
                <a:solidFill>
                  <a:srgbClr val="FBFBFB"/>
                </a:solidFill>
              </a:rPr>
              <a:t>LINK&amp;GROW</a:t>
            </a:r>
            <a:r>
              <a:rPr lang="en-US" dirty="0">
                <a:solidFill>
                  <a:srgbClr val="56C3A4"/>
                </a:solidFill>
              </a:rPr>
              <a:t> WEBSITE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>
                <a:solidFill>
                  <a:srgbClr val="FBFBFB"/>
                </a:solidFill>
              </a:rPr>
              <a:t> 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EC49B687-8CEA-4347-9B5C-AABD014B1D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19302" y="2355590"/>
            <a:ext cx="10080625" cy="3855138"/>
          </a:xfrm>
        </p:spPr>
        <p:txBody>
          <a:bodyPr anchor="ctr"/>
          <a:lstStyle/>
          <a:p>
            <a:pPr>
              <a:lnSpc>
                <a:spcPts val="11000"/>
              </a:lnSpc>
              <a:spcAft>
                <a:spcPts val="0"/>
              </a:spcAft>
            </a:pPr>
            <a:r>
              <a:rPr lang="en-GB" altLang="en-US" sz="12000" b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fazemos</a:t>
            </a:r>
            <a:r>
              <a:rPr lang="en-GB" altLang="en-US" sz="12000" b="1" dirty="0">
                <a:solidFill>
                  <a:srgbClr val="1F7BFF"/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 </a:t>
            </a:r>
            <a:br>
              <a:rPr lang="en-GB" altLang="en-US" sz="12000" b="1" dirty="0">
                <a:solidFill>
                  <a:srgbClr val="1F7BFF"/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</a:br>
            <a:r>
              <a:rPr lang="en-GB" altLang="en-US" sz="12000" b="1" dirty="0">
                <a:solidFill>
                  <a:srgbClr val="56C3A4"/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crescer</a:t>
            </a:r>
          </a:p>
          <a:p>
            <a:pPr>
              <a:lnSpc>
                <a:spcPts val="11000"/>
              </a:lnSpc>
              <a:spcAft>
                <a:spcPts val="0"/>
              </a:spcAft>
            </a:pPr>
            <a:r>
              <a:rPr lang="en-GB" altLang="en-US" sz="12000" b="1" dirty="0">
                <a:solidFill>
                  <a:schemeClr val="bg1"/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interações	</a:t>
            </a:r>
            <a:endParaRPr lang="pt-PT" sz="12000" dirty="0">
              <a:solidFill>
                <a:schemeClr val="bg1"/>
              </a:solidFill>
            </a:endParaRP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C39CCD07-9262-47B0-8EB1-1C5AD2AF621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E7E6E6">
                    <a:lumMod val="10000"/>
                  </a:srgbClr>
                </a:solidFill>
              </a:rPr>
              <a:pPr defTabSz="829544"/>
              <a:t>7</a:t>
            </a:fld>
            <a:r>
              <a:rPr lang="en-US">
                <a:solidFill>
                  <a:srgbClr val="E7E6E6">
                    <a:lumMod val="10000"/>
                  </a:srgbClr>
                </a:solidFill>
              </a:rPr>
              <a:t> |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46FAAD80-2F4B-4975-80D5-6F17BC0B7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1.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chemeClr val="bg1"/>
                </a:solidFill>
              </a:rPr>
              <a:t>Somos o que </a:t>
            </a:r>
            <a:r>
              <a:rPr lang="pt-PT" dirty="0">
                <a:solidFill>
                  <a:srgbClr val="56C3A4"/>
                </a:solidFill>
              </a:rPr>
              <a:t>fazemos</a:t>
            </a:r>
          </a:p>
        </p:txBody>
      </p:sp>
      <p:pic>
        <p:nvPicPr>
          <p:cNvPr id="7" name="Imagem 6">
            <a:hlinkClick r:id="rId2"/>
            <a:extLst>
              <a:ext uri="{FF2B5EF4-FFF2-40B4-BE49-F238E27FC236}">
                <a16:creationId xmlns:a16="http://schemas.microsoft.com/office/drawing/2014/main" id="{8C9DC43A-4E02-4103-B647-6D335B644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9522" y="790831"/>
            <a:ext cx="1080000" cy="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464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A500695A-97CF-4DD6-99D1-2F5C63F36D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6"/>
            <a:ext cx="4114800" cy="62523"/>
          </a:xfrm>
        </p:spPr>
        <p:txBody>
          <a:bodyPr/>
          <a:lstStyle/>
          <a:p>
            <a:pPr defTabSz="829544"/>
            <a:r>
              <a:rPr lang="en-US" dirty="0">
                <a:solidFill>
                  <a:srgbClr val="FBFBFB"/>
                </a:solidFill>
              </a:rPr>
              <a:t>LINK&amp;GROW </a:t>
            </a:r>
            <a:r>
              <a:rPr lang="en-US" dirty="0">
                <a:solidFill>
                  <a:srgbClr val="56C3A4"/>
                </a:solidFill>
              </a:rPr>
              <a:t>WEBSITE</a:t>
            </a:r>
            <a:r>
              <a:rPr lang="en-US" dirty="0">
                <a:solidFill>
                  <a:srgbClr val="227AF4"/>
                </a:solidFill>
              </a:rPr>
              <a:t> </a:t>
            </a:r>
            <a:r>
              <a:rPr lang="en-US" dirty="0">
                <a:solidFill>
                  <a:srgbClr val="FBFBFB"/>
                </a:solidFill>
              </a:rPr>
              <a:t> 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EC49B687-8CEA-4347-9B5C-AABD014B1D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19302" y="2355590"/>
            <a:ext cx="8963953" cy="3855138"/>
          </a:xfrm>
        </p:spPr>
        <p:txBody>
          <a:bodyPr anchor="ctr"/>
          <a:lstStyle/>
          <a:p>
            <a:pPr>
              <a:lnSpc>
                <a:spcPts val="11000"/>
              </a:lnSpc>
              <a:spcAft>
                <a:spcPts val="0"/>
              </a:spcAft>
            </a:pPr>
            <a:r>
              <a:rPr lang="en-GB" altLang="en-US" sz="12000" b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fazemos</a:t>
            </a:r>
            <a:r>
              <a:rPr lang="en-GB" altLang="en-US" sz="12000" b="1" dirty="0">
                <a:solidFill>
                  <a:srgbClr val="1F7BFF"/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 </a:t>
            </a:r>
            <a:br>
              <a:rPr lang="en-GB" altLang="en-US" sz="12000" b="1" dirty="0">
                <a:solidFill>
                  <a:srgbClr val="1F7BFF"/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</a:br>
            <a:r>
              <a:rPr lang="en-GB" altLang="en-US" sz="12000" b="1" dirty="0">
                <a:solidFill>
                  <a:srgbClr val="56C3A4"/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crescer</a:t>
            </a:r>
          </a:p>
          <a:p>
            <a:pPr>
              <a:lnSpc>
                <a:spcPts val="11000"/>
              </a:lnSpc>
              <a:spcAft>
                <a:spcPts val="0"/>
              </a:spcAft>
            </a:pPr>
            <a:r>
              <a:rPr lang="en-GB" altLang="en-US" sz="12000" b="1" dirty="0">
                <a:solidFill>
                  <a:schemeClr val="bg1"/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resultados	</a:t>
            </a:r>
            <a:endParaRPr lang="pt-PT" sz="12000" dirty="0">
              <a:solidFill>
                <a:schemeClr val="bg1"/>
              </a:solidFill>
            </a:endParaRP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C39CCD07-9262-47B0-8EB1-1C5AD2AF621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E7E6E6">
                    <a:lumMod val="10000"/>
                  </a:srgbClr>
                </a:solidFill>
              </a:rPr>
              <a:pPr defTabSz="829544"/>
              <a:t>8</a:t>
            </a:fld>
            <a:r>
              <a:rPr lang="en-US">
                <a:solidFill>
                  <a:srgbClr val="E7E6E6">
                    <a:lumMod val="10000"/>
                  </a:srgbClr>
                </a:solidFill>
              </a:rPr>
              <a:t> |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46FAAD80-2F4B-4975-80D5-6F17BC0B7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solidFill>
                  <a:srgbClr val="56C3A4"/>
                </a:solidFill>
              </a:rPr>
              <a:t>1.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chemeClr val="bg1"/>
                </a:solidFill>
              </a:rPr>
              <a:t>Somos o que </a:t>
            </a:r>
            <a:r>
              <a:rPr lang="pt-PT" dirty="0">
                <a:solidFill>
                  <a:srgbClr val="56C3A4"/>
                </a:solidFill>
              </a:rPr>
              <a:t>fazemos</a:t>
            </a:r>
          </a:p>
        </p:txBody>
      </p:sp>
      <p:pic>
        <p:nvPicPr>
          <p:cNvPr id="7" name="Imagem 6">
            <a:hlinkClick r:id="rId2"/>
            <a:extLst>
              <a:ext uri="{FF2B5EF4-FFF2-40B4-BE49-F238E27FC236}">
                <a16:creationId xmlns:a16="http://schemas.microsoft.com/office/drawing/2014/main" id="{7FB47FB0-3B2E-4D57-AA6B-E6ABDA1C6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9522" y="790831"/>
            <a:ext cx="1080000" cy="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97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C3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BE8038B6-1A8C-423F-B5DC-3FACB6B408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7" name="Marcador de Posição do Texto 3">
            <a:extLst>
              <a:ext uri="{FF2B5EF4-FFF2-40B4-BE49-F238E27FC236}">
                <a16:creationId xmlns:a16="http://schemas.microsoft.com/office/drawing/2014/main" id="{35FA9B24-3A30-433F-9341-E4FA2BFA815D}"/>
              </a:ext>
            </a:extLst>
          </p:cNvPr>
          <p:cNvSpPr txBox="1">
            <a:spLocks/>
          </p:cNvSpPr>
          <p:nvPr/>
        </p:nvSpPr>
        <p:spPr>
          <a:xfrm>
            <a:off x="2495549" y="-1"/>
            <a:ext cx="8935588" cy="755967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3200" kern="1200">
                <a:solidFill>
                  <a:srgbClr val="2981F5"/>
                </a:solidFill>
                <a:latin typeface="+mn-lt"/>
                <a:ea typeface="+mn-ea"/>
                <a:cs typeface="+mn-cs"/>
              </a:defRPr>
            </a:lvl1pPr>
            <a:lvl2pPr marL="1152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2000"/>
              </a:lnSpc>
              <a:spcAft>
                <a:spcPts val="0"/>
              </a:spcAft>
            </a:pPr>
            <a:endParaRPr lang="pt-PT" sz="10500" dirty="0">
              <a:solidFill>
                <a:srgbClr val="FFFFFF"/>
              </a:solidFill>
            </a:endParaRPr>
          </a:p>
        </p:txBody>
      </p:sp>
      <p:sp>
        <p:nvSpPr>
          <p:cNvPr id="17" name="Marcador de Posição do Rodapé 1">
            <a:extLst>
              <a:ext uri="{FF2B5EF4-FFF2-40B4-BE49-F238E27FC236}">
                <a16:creationId xmlns:a16="http://schemas.microsoft.com/office/drawing/2014/main" id="{33420FB1-10EF-4499-ACAF-FAF05D55D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1543737" y="5290948"/>
            <a:ext cx="4114800" cy="62523"/>
          </a:xfrm>
        </p:spPr>
        <p:txBody>
          <a:bodyPr/>
          <a:lstStyle/>
          <a:p>
            <a:pPr>
              <a:tabLst>
                <a:tab pos="623888" algn="l"/>
              </a:tabLst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chemeClr val="bg1"/>
                </a:solidFill>
              </a:rPr>
              <a:t>VAANTAGENS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</p:txBody>
      </p:sp>
      <p:sp>
        <p:nvSpPr>
          <p:cNvPr id="5" name="Título 6">
            <a:extLst>
              <a:ext uri="{FF2B5EF4-FFF2-40B4-BE49-F238E27FC236}">
                <a16:creationId xmlns:a16="http://schemas.microsoft.com/office/drawing/2014/main" id="{9982D551-2CA8-4618-816A-99A3EFD5DFA7}"/>
              </a:ext>
            </a:extLst>
          </p:cNvPr>
          <p:cNvSpPr txBox="1">
            <a:spLocks/>
          </p:cNvSpPr>
          <p:nvPr/>
        </p:nvSpPr>
        <p:spPr>
          <a:xfrm>
            <a:off x="488464" y="573761"/>
            <a:ext cx="2007086" cy="1021988"/>
          </a:xfrm>
          <a:prstGeom prst="rect">
            <a:avLst/>
          </a:prstGeom>
        </p:spPr>
        <p:txBody>
          <a:bodyPr lIns="0" tIns="0" rIns="0" bIns="0"/>
          <a:lstStyle>
            <a:lvl1pPr algn="l" defTabSz="829544" rtl="0" eaLnBrk="1" latinLnBrk="0" hangingPunct="1">
              <a:lnSpc>
                <a:spcPts val="1814"/>
              </a:lnSpc>
              <a:spcBef>
                <a:spcPct val="0"/>
              </a:spcBef>
              <a:buNone/>
              <a:defRPr sz="14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dirty="0">
                <a:solidFill>
                  <a:srgbClr val="FFFFFF"/>
                </a:solidFill>
              </a:rPr>
              <a:t>1.</a:t>
            </a:r>
            <a:br>
              <a:rPr lang="pt-PT" dirty="0"/>
            </a:br>
            <a:r>
              <a:rPr lang="pt-PT" dirty="0"/>
              <a:t>Porquê a </a:t>
            </a:r>
            <a:r>
              <a:rPr lang="pt-PT" dirty="0">
                <a:solidFill>
                  <a:srgbClr val="FFFFFF"/>
                </a:solidFill>
              </a:rPr>
              <a:t>link&amp;grow</a:t>
            </a:r>
          </a:p>
        </p:txBody>
      </p:sp>
      <p:sp>
        <p:nvSpPr>
          <p:cNvPr id="9" name="Marcador de Posição do Texto 3">
            <a:extLst>
              <a:ext uri="{FF2B5EF4-FFF2-40B4-BE49-F238E27FC236}">
                <a16:creationId xmlns:a16="http://schemas.microsoft.com/office/drawing/2014/main" id="{39152BFE-B32A-43CC-814A-7435A98473B3}"/>
              </a:ext>
            </a:extLst>
          </p:cNvPr>
          <p:cNvSpPr txBox="1">
            <a:spLocks/>
          </p:cNvSpPr>
          <p:nvPr/>
        </p:nvSpPr>
        <p:spPr>
          <a:xfrm>
            <a:off x="2019303" y="2355590"/>
            <a:ext cx="9349310" cy="3855138"/>
          </a:xfrm>
          <a:prstGeom prst="rect">
            <a:avLst/>
          </a:prstGeom>
        </p:spPr>
        <p:txBody>
          <a:bodyPr anchor="ctr"/>
          <a:lstStyle>
            <a:lvl1pPr marL="0" indent="0" algn="l" defTabSz="829544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266"/>
              </a:spcAft>
              <a:buFont typeface="Arial" panose="020B0604020202020204" pitchFamily="34" charset="0"/>
              <a:buNone/>
              <a:defRPr sz="3200" kern="1200">
                <a:solidFill>
                  <a:srgbClr val="2981F5"/>
                </a:solidFill>
                <a:latin typeface="+mn-lt"/>
                <a:ea typeface="+mn-ea"/>
                <a:cs typeface="+mn-cs"/>
              </a:defRPr>
            </a:lvl1pPr>
            <a:lvl2pPr marL="1152000" indent="0" algn="l" defTabSz="829544" rtl="0" eaLnBrk="1" latinLnBrk="0" hangingPunct="1">
              <a:lnSpc>
                <a:spcPts val="2722"/>
              </a:lnSpc>
              <a:spcBef>
                <a:spcPts val="0"/>
              </a:spcBef>
              <a:spcAft>
                <a:spcPts val="1633"/>
              </a:spcAft>
              <a:buFont typeface="Arial" panose="020B0604020202020204" pitchFamily="34" charset="0"/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2000" indent="-261274" algn="l" defTabSz="829544" rtl="0" eaLnBrk="1" latinLnBrk="0" hangingPunct="1">
              <a:lnSpc>
                <a:spcPts val="2359"/>
              </a:lnSpc>
              <a:spcBef>
                <a:spcPts val="0"/>
              </a:spcBef>
              <a:spcAft>
                <a:spcPts val="1633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829544" rtl="0" eaLnBrk="1" latinLnBrk="0" hangingPunct="1">
              <a:lnSpc>
                <a:spcPts val="1633"/>
              </a:lnSpc>
              <a:spcBef>
                <a:spcPts val="0"/>
              </a:spcBef>
              <a:spcAft>
                <a:spcPts val="2177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2000" indent="-261274" algn="l" defTabSz="8295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89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1245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6017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789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5561" indent="-207386" algn="l" defTabSz="829544" rtl="0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2000"/>
              </a:lnSpc>
              <a:spcAft>
                <a:spcPts val="0"/>
              </a:spcAft>
            </a:pPr>
            <a:r>
              <a:rPr lang="en-GB" altLang="en-US" sz="72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porquê </a:t>
            </a:r>
            <a:r>
              <a:rPr lang="en-GB" sz="72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a link&amp;grow?</a:t>
            </a:r>
            <a:endParaRPr lang="en-GB" sz="66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>
              <a:lnSpc>
                <a:spcPts val="12000"/>
              </a:lnSpc>
              <a:spcAft>
                <a:spcPts val="0"/>
              </a:spcAft>
            </a:pPr>
            <a:r>
              <a:rPr lang="en-GB" sz="11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9 vantagens</a:t>
            </a:r>
            <a:r>
              <a:rPr lang="en-GB" altLang="en-US" sz="11000" b="1" dirty="0">
                <a:solidFill>
                  <a:schemeClr val="bg1"/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	</a:t>
            </a:r>
            <a:endParaRPr lang="pt-PT" sz="1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223510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h2 niv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7280</TotalTime>
  <Words>3262</Words>
  <Application>Microsoft Office PowerPoint</Application>
  <PresentationFormat>Personalizados</PresentationFormat>
  <Paragraphs>403</Paragraphs>
  <Slides>55</Slides>
  <Notes>16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55</vt:i4>
      </vt:variant>
    </vt:vector>
  </HeadingPairs>
  <TitlesOfParts>
    <vt:vector size="61" baseType="lpstr">
      <vt:lpstr>Century Gothic</vt:lpstr>
      <vt:lpstr>Arial</vt:lpstr>
      <vt:lpstr>Gilroy Light</vt:lpstr>
      <vt:lpstr>Roboto</vt:lpstr>
      <vt:lpstr>Calibri</vt:lpstr>
      <vt:lpstr>1_Tema do Office</vt:lpstr>
      <vt:lpstr>Apresentação do PowerPoint</vt:lpstr>
      <vt:lpstr>Apresentação do PowerPoint</vt:lpstr>
      <vt:lpstr>1. Sobre</vt:lpstr>
      <vt:lpstr>1. Sobre</vt:lpstr>
      <vt:lpstr>1.  Somos o que fazemos</vt:lpstr>
      <vt:lpstr>1.  Somos o que fazemos</vt:lpstr>
      <vt:lpstr>1.  Somos o que fazemos</vt:lpstr>
      <vt:lpstr>1.  Somos o que fazemos</vt:lpstr>
      <vt:lpstr>Apresentação do PowerPoint</vt:lpstr>
      <vt:lpstr>1. Porquê a link&amp;grow</vt:lpstr>
      <vt:lpstr>1. Porquê a link&amp;grow</vt:lpstr>
      <vt:lpstr>2. casos de sucesso</vt:lpstr>
      <vt:lpstr>Apresentação do PowerPoint</vt:lpstr>
      <vt:lpstr>Apresentação do PowerPoint</vt:lpstr>
      <vt:lpstr>2.  website  proposta</vt:lpstr>
      <vt:lpstr>2. website  proposta</vt:lpstr>
      <vt:lpstr>2. website  proposta</vt:lpstr>
      <vt:lpstr>2.  Sitemap e estrutura estudo de caso</vt:lpstr>
      <vt:lpstr>2.  website  proposta</vt:lpstr>
      <vt:lpstr>2. website caraterísticas</vt:lpstr>
      <vt:lpstr>2. website caraterísticas</vt:lpstr>
      <vt:lpstr>2. website caraterísticas</vt:lpstr>
      <vt:lpstr>2. website caraterísticas</vt:lpstr>
      <vt:lpstr>2. website caraterísticas</vt:lpstr>
      <vt:lpstr>2.  website  proposta</vt:lpstr>
      <vt:lpstr>2. website caraterísticas</vt:lpstr>
      <vt:lpstr>2.  website  proposta</vt:lpstr>
      <vt:lpstr>2. website Automatismos</vt:lpstr>
      <vt:lpstr>2.  website  proposta</vt:lpstr>
      <vt:lpstr>2. website caraterísticas</vt:lpstr>
      <vt:lpstr>2.  website  proposta</vt:lpstr>
      <vt:lpstr>2. website caraterísticas</vt:lpstr>
      <vt:lpstr>2.  website  proposta</vt:lpstr>
      <vt:lpstr>2. website Manutenção</vt:lpstr>
      <vt:lpstr>2.  website  proposta</vt:lpstr>
      <vt:lpstr>2. website etapas desenvolvimento</vt:lpstr>
      <vt:lpstr>2. website etapas desenvolvimento</vt:lpstr>
      <vt:lpstr>2. website etapas desenvolvimento</vt:lpstr>
      <vt:lpstr>2. website etapas desenvolvimento</vt:lpstr>
      <vt:lpstr>2.  website  proposta</vt:lpstr>
      <vt:lpstr>2. website orçamento e prazos</vt:lpstr>
      <vt:lpstr>2. website orçamento e prazos</vt:lpstr>
      <vt:lpstr>2.  website  proposta</vt:lpstr>
      <vt:lpstr>2. servidor proposta servidor</vt:lpstr>
      <vt:lpstr>2. servidor caraterísticas do servidor</vt:lpstr>
      <vt:lpstr>2. suporte e formação</vt:lpstr>
      <vt:lpstr>3. Portefólio</vt:lpstr>
      <vt:lpstr>3. Portefólio</vt:lpstr>
      <vt:lpstr>4.  condições gerais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Link&amp;Grow</cp:lastModifiedBy>
  <cp:revision>420</cp:revision>
  <dcterms:created xsi:type="dcterms:W3CDTF">2020-03-23T11:50:00Z</dcterms:created>
  <dcterms:modified xsi:type="dcterms:W3CDTF">2024-03-19T11:21:26Z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2057-11.2.0.9967</vt:lpwstr>
  </property>
</Properties>
</file>